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  <p:sldId id="270" r:id="rId16"/>
    <p:sldId id="272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8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3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85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8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0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91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8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55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66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33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E675-4CDB-4881-969C-C62936ACC84D}" type="datetimeFigureOut">
              <a:rPr lang="en-GB" smtClean="0"/>
              <a:t>09/08/2016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8ABE1-E900-4E64-B1C6-822ACF431C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aecb.net/wp-content/uploads/2016/06/AECB-carbonlite-2016-250sq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18" y="476672"/>
            <a:ext cx="8352928" cy="18002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The </a:t>
            </a:r>
            <a:r>
              <a:rPr lang="en-GB" b="1" dirty="0" err="1" smtClean="0"/>
              <a:t>Cumberworth</a:t>
            </a:r>
            <a:r>
              <a:rPr lang="en-GB" b="1" dirty="0" smtClean="0"/>
              <a:t> Radical Retrofit,      West Yorkshire.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600" b="1" dirty="0" smtClean="0"/>
              <a:t>Designed and </a:t>
            </a:r>
            <a:r>
              <a:rPr lang="en-GB" sz="3600" b="1" smtClean="0"/>
              <a:t>Built </a:t>
            </a:r>
            <a:r>
              <a:rPr lang="en-GB" sz="3600" b="1" smtClean="0"/>
              <a:t>by </a:t>
            </a:r>
            <a:endParaRPr lang="en-GB" sz="3600" b="1" dirty="0"/>
          </a:p>
        </p:txBody>
      </p:sp>
      <p:pic>
        <p:nvPicPr>
          <p:cNvPr id="4" name="Picture 14" descr="GBShigh-r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66553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g b c logo pantone561 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60189"/>
            <a:ext cx="3600400" cy="109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4149080"/>
            <a:ext cx="230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Leading to </a:t>
            </a:r>
            <a:endParaRPr lang="en-GB" sz="3200" b="1" dirty="0"/>
          </a:p>
        </p:txBody>
      </p:sp>
      <p:pic>
        <p:nvPicPr>
          <p:cNvPr id="9" name="Picture 2" descr="carbonlite retrofit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41980"/>
            <a:ext cx="23622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8964" y="5229200"/>
            <a:ext cx="540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/>
              <a:t>Carbonlite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Retofit</a:t>
            </a:r>
            <a:r>
              <a:rPr lang="en-GB" sz="3200" b="1" dirty="0" smtClean="0"/>
              <a:t> Certification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8415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/>
              <a:t>Roof </a:t>
            </a:r>
            <a:r>
              <a:rPr lang="en-GB" sz="4000" b="1" dirty="0" smtClean="0"/>
              <a:t>Strategy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68" y="1268760"/>
            <a:ext cx="3034680" cy="23328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Cathedral ceiling, </a:t>
            </a:r>
            <a:r>
              <a:rPr lang="en-GB" sz="2400" b="1" dirty="0" err="1" smtClean="0"/>
              <a:t>Sandtoft</a:t>
            </a:r>
            <a:r>
              <a:rPr lang="en-GB" sz="2400" b="1" dirty="0" smtClean="0"/>
              <a:t> tiles, timber truss, purlin and rafter, plasterboard and skim, recessed ceiling lights!</a:t>
            </a:r>
            <a:endParaRPr lang="en-GB" sz="2400" b="1" dirty="0"/>
          </a:p>
        </p:txBody>
      </p:sp>
      <p:pic>
        <p:nvPicPr>
          <p:cNvPr id="7170" name="Picture 2" descr="D:\CLR Works\Uncovering\IMG_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717032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Proposed, re cover, wind tight vapour open membranes and tapes, 300mm mineral wool, intelligent vapour control membrane and tapes, 50mm PU, plasterboard and skim, 0.15 U Value. </a:t>
            </a:r>
            <a:endParaRPr lang="en-GB" sz="2400" b="1" dirty="0"/>
          </a:p>
        </p:txBody>
      </p:sp>
      <p:pic>
        <p:nvPicPr>
          <p:cNvPr id="7171" name="Picture 3" descr="D:\CLR Works\Ceilings\20150131_112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62663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4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-273273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Intermediate Floor </a:t>
            </a:r>
            <a:r>
              <a:rPr lang="en-GB" sz="4000" b="1" dirty="0" smtClean="0"/>
              <a:t>Strategy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3096344" cy="1752600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chemeClr val="tx1"/>
                </a:solidFill>
              </a:rPr>
              <a:t>Barn, keep all timber joists out of external stone walls, support with steel joists isolated by </a:t>
            </a:r>
            <a:r>
              <a:rPr lang="en-GB" sz="2400" b="1" dirty="0" err="1" smtClean="0">
                <a:solidFill>
                  <a:schemeClr val="tx1"/>
                </a:solidFill>
              </a:rPr>
              <a:t>FoamGlas</a:t>
            </a:r>
            <a:r>
              <a:rPr lang="en-GB" sz="2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GB" sz="2400" b="1" dirty="0" smtClean="0">
                <a:solidFill>
                  <a:schemeClr val="tx1"/>
                </a:solidFill>
              </a:rPr>
              <a:t> 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Bill\Desktop\Photos Beard\2014-10-24 Steels\B1M9DM-IcAAeo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93" y="908720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005064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Extension cavity wall  leave existing timber joists in block inner leaf, </a:t>
            </a:r>
            <a:r>
              <a:rPr lang="en-GB" sz="2400" b="1" dirty="0" err="1" smtClean="0"/>
              <a:t>parge</a:t>
            </a:r>
            <a:r>
              <a:rPr lang="en-GB" sz="2400" b="1" dirty="0" smtClean="0"/>
              <a:t> between joists, and tape to vapour control membrane. </a:t>
            </a:r>
            <a:endParaRPr lang="en-GB" sz="2400" b="1" dirty="0"/>
          </a:p>
        </p:txBody>
      </p:sp>
      <p:pic>
        <p:nvPicPr>
          <p:cNvPr id="8195" name="Picture 3" descr="D:\CLR Works\Walls\IMG_7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76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Windows and Ext </a:t>
            </a:r>
            <a:r>
              <a:rPr lang="en-GB" sz="4000" b="1" dirty="0" smtClean="0"/>
              <a:t>Doors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3888432" cy="1752600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chemeClr val="tx1"/>
                </a:solidFill>
              </a:rPr>
              <a:t>Existing timber triple glazed outward opening timber windows and doors  installed </a:t>
            </a:r>
            <a:r>
              <a:rPr lang="en-GB" sz="2400" b="1" dirty="0" err="1" smtClean="0">
                <a:solidFill>
                  <a:schemeClr val="tx1"/>
                </a:solidFill>
              </a:rPr>
              <a:t>approx</a:t>
            </a:r>
            <a:r>
              <a:rPr lang="en-GB" sz="2400" b="1" dirty="0" smtClean="0">
                <a:solidFill>
                  <a:schemeClr val="tx1"/>
                </a:solidFill>
              </a:rPr>
              <a:t> 2012, 0.9 U Value.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356992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10mm Custom made 10mm Vacuum Insulated Panels to reveals at 0.007 </a:t>
            </a:r>
            <a:r>
              <a:rPr lang="en-GB" sz="2400" b="1" dirty="0" err="1" smtClean="0"/>
              <a:t>Lamda</a:t>
            </a:r>
            <a:r>
              <a:rPr lang="en-GB" sz="2400" b="1" dirty="0" smtClean="0"/>
              <a:t> Value, taped as part of airtightness strategy.  </a:t>
            </a:r>
            <a:endParaRPr lang="en-GB" sz="2400" b="1" dirty="0"/>
          </a:p>
        </p:txBody>
      </p:sp>
      <p:pic>
        <p:nvPicPr>
          <p:cNvPr id="9218" name="Picture 2" descr="C:\Users\Bill\Desktop\Photos Beard\2015-03-02 VIP's\IMG_7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20688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Bill\Desktop\Photos Beard\2015-03-02 VIP's\IMG_72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24944"/>
            <a:ext cx="2304256" cy="32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8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/>
              <a:t>Thermal </a:t>
            </a:r>
            <a:r>
              <a:rPr lang="en-GB" sz="4000" b="1" dirty="0" smtClean="0"/>
              <a:t>Bridging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thermal bridge</a:t>
            </a:r>
          </a:p>
          <a:p>
            <a:pPr marL="0" indent="0">
              <a:buNone/>
            </a:pPr>
            <a:r>
              <a:rPr lang="en-GB" dirty="0"/>
              <a:t>i</a:t>
            </a:r>
            <a:r>
              <a:rPr lang="en-GB" dirty="0" smtClean="0"/>
              <a:t>s the old barn gable end</a:t>
            </a:r>
          </a:p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all now an internal</a:t>
            </a:r>
          </a:p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artition wall.</a:t>
            </a:r>
          </a:p>
          <a:p>
            <a:r>
              <a:rPr lang="en-GB" dirty="0" smtClean="0"/>
              <a:t>Psi values calculated</a:t>
            </a:r>
          </a:p>
          <a:p>
            <a:pPr marL="0" indent="0">
              <a:buNone/>
            </a:pPr>
            <a:r>
              <a:rPr lang="en-GB" dirty="0"/>
              <a:t>u</a:t>
            </a:r>
            <a:r>
              <a:rPr lang="en-GB" dirty="0" smtClean="0"/>
              <a:t>sing </a:t>
            </a:r>
            <a:r>
              <a:rPr lang="en-GB" dirty="0" err="1" smtClean="0"/>
              <a:t>Therm</a:t>
            </a:r>
            <a:r>
              <a:rPr lang="en-GB" dirty="0" smtClean="0"/>
              <a:t> software.</a:t>
            </a:r>
            <a:endParaRPr lang="en-GB" dirty="0"/>
          </a:p>
        </p:txBody>
      </p:sp>
      <p:pic>
        <p:nvPicPr>
          <p:cNvPr id="3074" name="Picture 2" descr="C:\Users\Bill\Desktop\Photos Beard\2015-02-23 TecTem\IMG_7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67240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1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5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Energy Modelling and </a:t>
            </a:r>
            <a:r>
              <a:rPr lang="en-GB" sz="4000" b="1" dirty="0" smtClean="0"/>
              <a:t>Strategies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Pre retrofit actual heating demand to a nominal 18C 209Kwh/m2/annum.</a:t>
            </a:r>
          </a:p>
          <a:p>
            <a:r>
              <a:rPr lang="en-GB" sz="2400" dirty="0" smtClean="0"/>
              <a:t> LPG traditional balanced flue boiler wet central heating, panel radiators.</a:t>
            </a:r>
          </a:p>
          <a:p>
            <a:r>
              <a:rPr lang="en-GB" sz="2400" dirty="0" smtClean="0"/>
              <a:t>Space heating only wood burning stove used extensively in living room.</a:t>
            </a:r>
          </a:p>
          <a:p>
            <a:r>
              <a:rPr lang="en-GB" sz="2400" dirty="0" smtClean="0"/>
              <a:t>Indirect domestic hot water cylinder with 50mm PU</a:t>
            </a:r>
          </a:p>
          <a:p>
            <a:r>
              <a:rPr lang="en-GB" sz="2400" dirty="0" smtClean="0"/>
              <a:t>Cooking LPG hob and electric oven.</a:t>
            </a:r>
          </a:p>
          <a:p>
            <a:r>
              <a:rPr lang="en-GB" sz="2400" dirty="0" smtClean="0"/>
              <a:t>LPG cost per annum “over 3k”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491590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/>
              <a:t>Energy Modelling and </a:t>
            </a:r>
            <a:r>
              <a:rPr lang="en-GB" sz="4000" b="1" dirty="0" smtClean="0"/>
              <a:t>Strategies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Risk and comfort came first in our thinking, energy considerations followed.</a:t>
            </a:r>
          </a:p>
          <a:p>
            <a:r>
              <a:rPr lang="en-GB" dirty="0" smtClean="0"/>
              <a:t>We used PHPP at design stage but only after designing safe, pragmatic and buildable insulation solutions.</a:t>
            </a:r>
          </a:p>
          <a:p>
            <a:r>
              <a:rPr lang="en-GB" dirty="0" smtClean="0"/>
              <a:t>We designed to an air tightness of 3ach/hr.</a:t>
            </a:r>
          </a:p>
          <a:p>
            <a:r>
              <a:rPr lang="en-GB" dirty="0" smtClean="0"/>
              <a:t>PHPP calculated a heating demand of 65Kwh/m2/annum.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47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029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Heating Strategy and Hot </a:t>
            </a:r>
            <a:r>
              <a:rPr lang="en-GB" sz="4000" b="1" dirty="0" smtClean="0"/>
              <a:t>Water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en-GB" sz="2800" dirty="0" smtClean="0"/>
              <a:t>Domestic hot water, ground source heat pump and 7m2 Solar Thermal, 300 litre thermal store.</a:t>
            </a:r>
          </a:p>
          <a:p>
            <a:r>
              <a:rPr lang="en-GB" sz="2800" dirty="0"/>
              <a:t>Ground source heat pump, </a:t>
            </a:r>
            <a:r>
              <a:rPr lang="en-GB" sz="2800" dirty="0" err="1" smtClean="0"/>
              <a:t>underfloor</a:t>
            </a:r>
            <a:r>
              <a:rPr lang="en-GB" sz="2800" dirty="0" smtClean="0"/>
              <a:t> </a:t>
            </a:r>
            <a:r>
              <a:rPr lang="en-GB" sz="2800" dirty="0"/>
              <a:t>heating to ground floor, panel </a:t>
            </a:r>
            <a:r>
              <a:rPr lang="en-GB" sz="2800" dirty="0" err="1"/>
              <a:t>rads</a:t>
            </a:r>
            <a:r>
              <a:rPr lang="en-GB" sz="2800" dirty="0"/>
              <a:t> 1</a:t>
            </a:r>
            <a:r>
              <a:rPr lang="en-GB" sz="2800" baseline="30000" dirty="0"/>
              <a:t>st</a:t>
            </a:r>
            <a:r>
              <a:rPr lang="en-GB" sz="2800" dirty="0"/>
              <a:t> and 2</a:t>
            </a:r>
            <a:r>
              <a:rPr lang="en-GB" sz="2800" baseline="30000" dirty="0"/>
              <a:t>nd</a:t>
            </a:r>
            <a:r>
              <a:rPr lang="en-GB" sz="2800" dirty="0"/>
              <a:t> floors.</a:t>
            </a:r>
          </a:p>
          <a:p>
            <a:r>
              <a:rPr lang="en-GB" sz="2800" dirty="0" smtClean="0"/>
              <a:t>10m2 Photovoltaic array</a:t>
            </a:r>
          </a:p>
          <a:p>
            <a:r>
              <a:rPr lang="en-GB" sz="2800" dirty="0" smtClean="0"/>
              <a:t>4Kw wood burning stove!</a:t>
            </a:r>
          </a:p>
          <a:p>
            <a:endParaRPr lang="en-GB" dirty="0"/>
          </a:p>
        </p:txBody>
      </p:sp>
      <p:pic>
        <p:nvPicPr>
          <p:cNvPr id="1026" name="Picture 2" descr="C:\Users\Bill\Desktop\Photos Beard\Paul's photos May 2015\Cumberworth Retr\2015_02_13\IMG_4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1493912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ll\Desktop\Photos Beard\2015-04-21\IMG_7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1656184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R Works\New Elevations\IMG_79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156" y="3506473"/>
            <a:ext cx="3764084" cy="28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5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Airtightness </a:t>
            </a:r>
            <a:r>
              <a:rPr lang="en-GB" sz="4000" b="1" dirty="0" smtClean="0"/>
              <a:t>Strategy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Continuity of concrete screed, vapour control membrane with appropriate tapes, </a:t>
            </a:r>
            <a:r>
              <a:rPr lang="en-GB" sz="2400" dirty="0" err="1" smtClean="0"/>
              <a:t>parging</a:t>
            </a:r>
            <a:r>
              <a:rPr lang="en-GB" sz="2400" dirty="0" smtClean="0"/>
              <a:t> where necessary, </a:t>
            </a:r>
            <a:r>
              <a:rPr lang="en-GB" sz="2400" dirty="0" err="1" smtClean="0"/>
              <a:t>TecTem</a:t>
            </a:r>
            <a:r>
              <a:rPr lang="en-GB" sz="2400" dirty="0" smtClean="0"/>
              <a:t> adhesive.</a:t>
            </a:r>
          </a:p>
          <a:p>
            <a:r>
              <a:rPr lang="en-GB" sz="2400" dirty="0" smtClean="0"/>
              <a:t>Target 3ach/</a:t>
            </a:r>
            <a:r>
              <a:rPr lang="en-GB" sz="2400" dirty="0" err="1" smtClean="0"/>
              <a:t>hr</a:t>
            </a:r>
            <a:r>
              <a:rPr lang="en-GB" sz="2400" dirty="0" smtClean="0"/>
              <a:t> @ 50 </a:t>
            </a:r>
            <a:r>
              <a:rPr lang="en-GB" sz="2400" dirty="0" err="1" smtClean="0"/>
              <a:t>pascals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Achieved 2ach/</a:t>
            </a:r>
            <a:r>
              <a:rPr lang="en-GB" sz="2400" dirty="0" err="1" smtClean="0"/>
              <a:t>hr</a:t>
            </a:r>
            <a:r>
              <a:rPr lang="en-GB" sz="2400" dirty="0" smtClean="0"/>
              <a:t> @ 50 </a:t>
            </a:r>
            <a:r>
              <a:rPr lang="en-GB" sz="2400" dirty="0" err="1" smtClean="0"/>
              <a:t>pascals</a:t>
            </a:r>
            <a:r>
              <a:rPr lang="en-GB" sz="2400" dirty="0" smtClean="0"/>
              <a:t> after removing “room sealed wood burning stove”</a:t>
            </a:r>
          </a:p>
          <a:p>
            <a:r>
              <a:rPr lang="en-GB" sz="2400" dirty="0" smtClean="0"/>
              <a:t>Big stone partition wall should have been treated as well as the external walls!!!</a:t>
            </a:r>
            <a:endParaRPr lang="en-GB" sz="2400" dirty="0"/>
          </a:p>
          <a:p>
            <a:endParaRPr lang="en-GB" sz="2400" dirty="0" smtClean="0"/>
          </a:p>
          <a:p>
            <a:endParaRPr lang="en-GB" sz="2800" dirty="0" smtClean="0"/>
          </a:p>
        </p:txBody>
      </p:sp>
      <p:pic>
        <p:nvPicPr>
          <p:cNvPr id="4098" name="Picture 2" descr="C:\Users\Bill\Desktop\Photos Beard\2015-12-08 Air test\20151208_1307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7124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Bill\Desktop\Photos Beard\2015-12-08 Air test\20151208_130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11852"/>
            <a:ext cx="3844778" cy="216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6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/>
              <a:t>Expected </a:t>
            </a:r>
            <a:r>
              <a:rPr lang="en-GB" sz="4000" b="1" dirty="0" smtClean="0"/>
              <a:t>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40716"/>
              </p:ext>
            </p:extLst>
          </p:nvPr>
        </p:nvGraphicFramePr>
        <p:xfrm>
          <a:off x="539553" y="1556791"/>
          <a:ext cx="8064896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0692"/>
                <a:gridCol w="558610"/>
                <a:gridCol w="587777"/>
                <a:gridCol w="820478"/>
                <a:gridCol w="667669"/>
                <a:gridCol w="667669"/>
                <a:gridCol w="593483"/>
                <a:gridCol w="809065"/>
                <a:gridCol w="722832"/>
                <a:gridCol w="1406621"/>
              </a:tblGrid>
              <a:tr h="472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Fuel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Heating system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Space Heating - at 20 degrees int. temp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Space Heating – at int. temps shown below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kWh/(m2.a)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heat required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£/a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fuel delivered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kg CO2/a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fuel delivered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Actual internal temp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kWh/m2.a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heat required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£/a</a:t>
                      </a:r>
                      <a:br>
                        <a:rPr lang="en-GB" sz="1600">
                          <a:effectLst/>
                        </a:rPr>
                      </a:br>
                      <a:r>
                        <a:rPr lang="en-GB" sz="1600">
                          <a:effectLst/>
                        </a:rPr>
                        <a:t>fuel delivered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kg CO2/a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fuel delivered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Original House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LPG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Boiler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2840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7839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18 °C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176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2382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6575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PHPP Predicted Retrofit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Electric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GSHP &amp; ST DHW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1189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20 °C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65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1189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Actual Retrofit  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_ ,, _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_ ,, _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69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117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1267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 °C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78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132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1429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Reduction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67%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96%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84%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56%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94%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78%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011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5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Design Stage Data, a Whole House </a:t>
            </a:r>
            <a:r>
              <a:rPr lang="en-GB" sz="4000" b="1" dirty="0" smtClean="0"/>
              <a:t>Strategy</a:t>
            </a:r>
            <a:endParaRPr lang="en-GB" sz="4000" b="1" dirty="0"/>
          </a:p>
        </p:txBody>
      </p:sp>
      <p:pic>
        <p:nvPicPr>
          <p:cNvPr id="2050" name="Picture 2" descr="D:\CLR Works\Existing\IMG_05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184576" cy="3888432"/>
          </a:xfrm>
          <a:prstGeom prst="rect">
            <a:avLst/>
          </a:prstGeom>
          <a:solidFill>
            <a:srgbClr val="FF0000"/>
          </a:solidFill>
        </p:spPr>
      </p:pic>
      <p:cxnSp>
        <p:nvCxnSpPr>
          <p:cNvPr id="5" name="Straight Arrow Connector 4"/>
          <p:cNvCxnSpPr/>
          <p:nvPr/>
        </p:nvCxnSpPr>
        <p:spPr>
          <a:xfrm>
            <a:off x="1509548" y="2446040"/>
            <a:ext cx="2414380" cy="1270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868144" y="2446040"/>
            <a:ext cx="1872208" cy="12709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1895516"/>
            <a:ext cx="136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</a:t>
            </a:r>
            <a:r>
              <a:rPr lang="en-GB" baseline="30000" dirty="0" smtClean="0"/>
              <a:t>th</a:t>
            </a:r>
            <a:r>
              <a:rPr lang="en-GB" dirty="0" smtClean="0"/>
              <a:t> Century </a:t>
            </a:r>
            <a:r>
              <a:rPr lang="en-GB" dirty="0" smtClean="0"/>
              <a:t>rubble filled Yorkshire Sand Stone Barn converted 1992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707948" y="1968771"/>
            <a:ext cx="1296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Cavity masonry wall extension built 1992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275856" y="2564904"/>
            <a:ext cx="0" cy="1368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4008" y="2276872"/>
            <a:ext cx="0" cy="2952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015" y="-115847"/>
            <a:ext cx="8388424" cy="1470025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Treatable floor area (</a:t>
            </a:r>
            <a:r>
              <a:rPr lang="en-GB" sz="4000" b="1" dirty="0" err="1" smtClean="0"/>
              <a:t>tfa</a:t>
            </a:r>
            <a:r>
              <a:rPr lang="en-GB" sz="4000" b="1" dirty="0" smtClean="0"/>
              <a:t>), Form </a:t>
            </a:r>
            <a:r>
              <a:rPr lang="en-GB" sz="4000" b="1" dirty="0" smtClean="0"/>
              <a:t>Factor</a:t>
            </a:r>
            <a:endParaRPr lang="en-GB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5029"/>
            <a:ext cx="3369274" cy="276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10" y="1187624"/>
            <a:ext cx="3386163" cy="275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64108"/>
            <a:ext cx="33840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10" y="4086200"/>
            <a:ext cx="347208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1628800"/>
            <a:ext cx="1580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Existing floor area 151m2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293096"/>
            <a:ext cx="1580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Proposed </a:t>
            </a:r>
            <a:r>
              <a:rPr lang="en-GB" sz="2400" b="1" dirty="0" err="1" smtClean="0"/>
              <a:t>tfa</a:t>
            </a:r>
            <a:r>
              <a:rPr lang="en-GB" sz="2400" b="1" dirty="0" smtClean="0"/>
              <a:t> 136m2, Form Factor 2.7</a:t>
            </a:r>
            <a:endParaRPr lang="en-GB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88703" y="1354178"/>
            <a:ext cx="0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27710" y="1354178"/>
            <a:ext cx="10442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0" y="1354178"/>
            <a:ext cx="0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27710" y="3671877"/>
            <a:ext cx="10516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92846" y="1554056"/>
            <a:ext cx="0" cy="22456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48264" y="1445568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028384" y="1445568"/>
            <a:ext cx="0" cy="22848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948264" y="3730442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347865" y="4293096"/>
            <a:ext cx="35209" cy="23762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383074" y="4305137"/>
            <a:ext cx="11169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99992" y="4305137"/>
            <a:ext cx="0" cy="23642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455082" y="6660829"/>
            <a:ext cx="11169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724128" y="4653136"/>
            <a:ext cx="0" cy="15841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24128" y="6237312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516216" y="6237312"/>
            <a:ext cx="0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516216" y="6389565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028384" y="638132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028384" y="4653136"/>
            <a:ext cx="0" cy="17364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724128" y="4653136"/>
            <a:ext cx="23042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6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59" y="15451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Ground </a:t>
            </a:r>
            <a:r>
              <a:rPr lang="en-GB" sz="4000" b="1" dirty="0" smtClean="0"/>
              <a:t>Floor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75045"/>
            <a:ext cx="2693910" cy="2505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Existing Ground floor, 50mm polystyrene, 100mm concrete, softwood floor boards on battens.</a:t>
            </a:r>
            <a:endParaRPr lang="en-GB" sz="2400" b="1" dirty="0"/>
          </a:p>
        </p:txBody>
      </p:sp>
      <p:pic>
        <p:nvPicPr>
          <p:cNvPr id="3076" name="Picture 4" descr="D:\CLR Works\Existing\IMG_4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252028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048965"/>
            <a:ext cx="27363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Proposed, 100mm concrete slab, 200mm PU,</a:t>
            </a:r>
          </a:p>
          <a:p>
            <a:r>
              <a:rPr lang="en-GB" sz="2400" b="1" dirty="0" smtClean="0"/>
              <a:t>75mm screed with </a:t>
            </a:r>
            <a:r>
              <a:rPr lang="en-GB" sz="2400" b="1" dirty="0" err="1" smtClean="0"/>
              <a:t>underfloor</a:t>
            </a:r>
            <a:r>
              <a:rPr lang="en-GB" sz="2400" b="1" dirty="0" smtClean="0"/>
              <a:t> heating, ceramic tiling, 0.12 U Value. </a:t>
            </a:r>
          </a:p>
          <a:p>
            <a:endParaRPr lang="en-GB" dirty="0"/>
          </a:p>
        </p:txBody>
      </p:sp>
      <p:pic>
        <p:nvPicPr>
          <p:cNvPr id="3077" name="Picture 5" descr="D:\CLR Works\Ground floor\20150314_15242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4240167" cy="23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0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Barn external </a:t>
            </a:r>
            <a:r>
              <a:rPr lang="en-GB" sz="4000" b="1" dirty="0" smtClean="0"/>
              <a:t>walls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6223"/>
            <a:ext cx="4464496" cy="2298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Existing ‘barn’ external walls, 450mm sandstone in two leaves with occasional through stones, rubble filled, lime/sand mortar,  </a:t>
            </a:r>
            <a:r>
              <a:rPr lang="en-GB" sz="2400" b="1" dirty="0" err="1" smtClean="0"/>
              <a:t>parged</a:t>
            </a:r>
            <a:r>
              <a:rPr lang="en-GB" sz="2400" b="1" dirty="0" smtClean="0"/>
              <a:t> in 1990 conversion, dot and dab plasterboard.</a:t>
            </a:r>
            <a:endParaRPr lang="en-GB" sz="2400" b="1" dirty="0"/>
          </a:p>
        </p:txBody>
      </p:sp>
      <p:pic>
        <p:nvPicPr>
          <p:cNvPr id="4098" name="Picture 2" descr="D:\CLR Works\Walls\IMG_71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50912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Proposed IWI strategy, 100mm </a:t>
            </a:r>
            <a:r>
              <a:rPr lang="en-GB" sz="2400" b="1" dirty="0" err="1" smtClean="0"/>
              <a:t>TecTem</a:t>
            </a:r>
            <a:r>
              <a:rPr lang="en-GB" sz="2400" b="1" dirty="0" smtClean="0"/>
              <a:t> perlite insulation with appropriate lime finish, designed for a 0.35 U Value.   </a:t>
            </a:r>
            <a:endParaRPr lang="en-GB" sz="2400" b="1" dirty="0"/>
          </a:p>
        </p:txBody>
      </p:sp>
      <p:pic>
        <p:nvPicPr>
          <p:cNvPr id="4100" name="Picture 4" descr="D:\CLR Works\Walls\IMG_7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9780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48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491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Wall Moisture </a:t>
            </a:r>
            <a:r>
              <a:rPr lang="en-GB" sz="4000" b="1" dirty="0" smtClean="0"/>
              <a:t>Risks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11" y="3284984"/>
            <a:ext cx="2098576" cy="146876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Rubble filled stone barn walling.</a:t>
            </a:r>
            <a:endParaRPr lang="en-GB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1896705" y="3937946"/>
            <a:ext cx="648072" cy="383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83768" y="2924944"/>
            <a:ext cx="215093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Risks with IWI;</a:t>
            </a:r>
          </a:p>
          <a:p>
            <a:r>
              <a:rPr lang="en-GB" sz="2400" b="1" dirty="0" smtClean="0"/>
              <a:t>Rising damp, rain driven moisture, interstitial condensation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4283968" y="3912759"/>
            <a:ext cx="705228" cy="434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89196" y="2152008"/>
            <a:ext cx="2159360" cy="4339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Solution; Sand and cement render with water inhibitor to 1m, capillary and vapour open insulation methodology, external brick cream?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6859666" y="3948733"/>
            <a:ext cx="650214" cy="362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09880" y="3573016"/>
            <a:ext cx="13826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WUFI analysis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556792"/>
            <a:ext cx="316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Barn Conversion,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8689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/>
              <a:t>Tanking Strategy to Barn </a:t>
            </a:r>
            <a:r>
              <a:rPr lang="en-GB" sz="4000" b="1" dirty="0" smtClean="0"/>
              <a:t>wall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3" y="1767301"/>
            <a:ext cx="3178696" cy="2260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Existing ground floor walling below ground, 1990 plastic tanking, timber battens, plasterboard and skim.</a:t>
            </a:r>
            <a:endParaRPr lang="en-GB" sz="2400" b="1" dirty="0"/>
          </a:p>
        </p:txBody>
      </p:sp>
      <p:pic>
        <p:nvPicPr>
          <p:cNvPr id="5122" name="Picture 2" descr="D:\CLR Works\Walls\IMG_7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3664" y="4712033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Proposed integration of </a:t>
            </a:r>
            <a:r>
              <a:rPr lang="en-GB" sz="2400" b="1" dirty="0" err="1" smtClean="0"/>
              <a:t>FoamGlas</a:t>
            </a:r>
            <a:r>
              <a:rPr lang="en-GB" sz="2400" b="1" dirty="0" smtClean="0"/>
              <a:t> </a:t>
            </a:r>
            <a:r>
              <a:rPr lang="en-GB" sz="2400" b="1" dirty="0" smtClean="0"/>
              <a:t>with </a:t>
            </a:r>
            <a:r>
              <a:rPr lang="en-GB" sz="2400" b="1" dirty="0" err="1" smtClean="0"/>
              <a:t>TecTem</a:t>
            </a:r>
            <a:r>
              <a:rPr lang="en-GB" sz="2400" b="1" dirty="0" smtClean="0"/>
              <a:t>.  </a:t>
            </a:r>
            <a:endParaRPr lang="en-GB" sz="2400" b="1" dirty="0"/>
          </a:p>
        </p:txBody>
      </p:sp>
      <p:pic>
        <p:nvPicPr>
          <p:cNvPr id="5123" name="Picture 3" descr="D:\CLR Works\Tanking\20150307_1126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149080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21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Extension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3610744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Existing ‘extension’ external wall, 150mm coursed sandstone, sand cement mortar, 50mm cavity, stainless steel wall ties, 100mm lightweight concrete ‘poly blocks’, two coat gypsum plaster.</a:t>
            </a:r>
            <a:endParaRPr lang="en-GB" sz="2000" b="1" dirty="0"/>
          </a:p>
        </p:txBody>
      </p:sp>
      <p:pic>
        <p:nvPicPr>
          <p:cNvPr id="6146" name="Picture 2" descr="D:\CLR Works\Walls\IMG_7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08" y="260648"/>
            <a:ext cx="4152462" cy="31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450" y="418769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Proposed to leave as is apart from </a:t>
            </a:r>
            <a:r>
              <a:rPr lang="en-GB" sz="2000" b="1" dirty="0" err="1" smtClean="0"/>
              <a:t>parging</a:t>
            </a:r>
            <a:r>
              <a:rPr lang="en-GB" sz="2000" b="1" dirty="0" smtClean="0"/>
              <a:t> reveals to existing windows, 100mm </a:t>
            </a:r>
            <a:r>
              <a:rPr lang="en-GB" sz="2000" b="1" dirty="0" err="1" smtClean="0"/>
              <a:t>DriTherm</a:t>
            </a:r>
            <a:r>
              <a:rPr lang="en-GB" sz="2000" b="1" dirty="0"/>
              <a:t> </a:t>
            </a:r>
            <a:r>
              <a:rPr lang="en-GB" sz="2000" b="1" dirty="0" smtClean="0"/>
              <a:t>mineral wool </a:t>
            </a:r>
            <a:r>
              <a:rPr lang="en-GB" sz="2000" b="1" dirty="0" err="1" smtClean="0"/>
              <a:t>batts</a:t>
            </a:r>
            <a:r>
              <a:rPr lang="en-GB" sz="2000" b="1" dirty="0" smtClean="0"/>
              <a:t>, extruded poly studs, taped intelligent airtightness membrane, service void, plasterboard and skim, 0.30 U Value. </a:t>
            </a:r>
            <a:endParaRPr lang="en-GB" sz="2000" b="1" dirty="0"/>
          </a:p>
        </p:txBody>
      </p:sp>
      <p:pic>
        <p:nvPicPr>
          <p:cNvPr id="6147" name="Picture 3" descr="D:\CLR Works\Walls\IMG_7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64" y="3789040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5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/>
              <a:t>Wall Moisture </a:t>
            </a:r>
            <a:r>
              <a:rPr lang="en-GB" sz="4000" b="1" dirty="0" smtClean="0"/>
              <a:t>Risks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3466728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Extension Cavity Wall,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3551" y="2754636"/>
            <a:ext cx="1368152" cy="3046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Cavity masonry with modern plastic </a:t>
            </a:r>
            <a:r>
              <a:rPr lang="en-GB" sz="2400" b="1" dirty="0" err="1" smtClean="0"/>
              <a:t>dpc</a:t>
            </a:r>
            <a:r>
              <a:rPr lang="en-GB" sz="2400" b="1" dirty="0" smtClean="0"/>
              <a:t> and cavity trays.</a:t>
            </a:r>
            <a:endParaRPr lang="en-GB" sz="2400" b="1" dirty="0"/>
          </a:p>
        </p:txBody>
      </p:sp>
      <p:sp>
        <p:nvSpPr>
          <p:cNvPr id="5" name="Right Arrow 4"/>
          <p:cNvSpPr/>
          <p:nvPr/>
        </p:nvSpPr>
        <p:spPr>
          <a:xfrm>
            <a:off x="1537101" y="427813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23728" y="2569970"/>
            <a:ext cx="2050379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Risks with IWI;</a:t>
            </a:r>
          </a:p>
          <a:p>
            <a:r>
              <a:rPr lang="en-GB" sz="2400" b="1" dirty="0" smtClean="0"/>
              <a:t>Bridging rain driven moisture, water vapour in cavity from driven rain, interstitial condensation.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385304"/>
            <a:ext cx="2592288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Solution;</a:t>
            </a:r>
          </a:p>
          <a:p>
            <a:r>
              <a:rPr lang="en-GB" sz="2400" b="1" dirty="0" smtClean="0"/>
              <a:t>Mineral dry wall system with insulated studs, moisture diffusive vapour control membrane, careful taping of timber joists. </a:t>
            </a:r>
          </a:p>
          <a:p>
            <a:endParaRPr lang="en-GB" sz="2400" b="1" dirty="0"/>
          </a:p>
        </p:txBody>
      </p:sp>
      <p:sp>
        <p:nvSpPr>
          <p:cNvPr id="9" name="Right Arrow 8"/>
          <p:cNvSpPr/>
          <p:nvPr/>
        </p:nvSpPr>
        <p:spPr>
          <a:xfrm>
            <a:off x="4082796" y="4245994"/>
            <a:ext cx="489204" cy="345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596336" y="4003032"/>
            <a:ext cx="122950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WUFI</a:t>
            </a:r>
          </a:p>
          <a:p>
            <a:r>
              <a:rPr lang="en-GB" sz="2400" b="1" dirty="0" smtClean="0"/>
              <a:t>Analysis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847121" y="4205569"/>
            <a:ext cx="648072" cy="397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54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861</Words>
  <Application>Microsoft Office PowerPoint</Application>
  <PresentationFormat>On-screen Show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Cumberworth Radical Retrofit,      West Yorkshire.  Designed and Built by </vt:lpstr>
      <vt:lpstr>Design Stage Data, a Whole House Strategy</vt:lpstr>
      <vt:lpstr>Treatable floor area (tfa), Form Factor</vt:lpstr>
      <vt:lpstr>Ground Floor</vt:lpstr>
      <vt:lpstr>Barn external walls</vt:lpstr>
      <vt:lpstr>Wall Moisture Risks</vt:lpstr>
      <vt:lpstr>Tanking Strategy to Barn wall</vt:lpstr>
      <vt:lpstr>Extension</vt:lpstr>
      <vt:lpstr>Wall Moisture Risks</vt:lpstr>
      <vt:lpstr>Roof Strategy</vt:lpstr>
      <vt:lpstr>Intermediate Floor Strategy</vt:lpstr>
      <vt:lpstr>Windows and Ext Doors</vt:lpstr>
      <vt:lpstr>Thermal Bridging</vt:lpstr>
      <vt:lpstr>Energy Modelling and Strategies</vt:lpstr>
      <vt:lpstr>Energy Modelling and Strategies</vt:lpstr>
      <vt:lpstr>Heating Strategy and Hot Water</vt:lpstr>
      <vt:lpstr>Airtightness Strategy</vt:lpstr>
      <vt:lpstr>Expected Results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chayley</cp:lastModifiedBy>
  <cp:revision>9</cp:revision>
  <dcterms:created xsi:type="dcterms:W3CDTF">2016-07-12T19:12:01Z</dcterms:created>
  <dcterms:modified xsi:type="dcterms:W3CDTF">2016-08-09T08:10:26Z</dcterms:modified>
</cp:coreProperties>
</file>