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3" r:id="rId2"/>
    <p:sldId id="264" r:id="rId3"/>
    <p:sldId id="311" r:id="rId4"/>
    <p:sldId id="317" r:id="rId5"/>
    <p:sldId id="320" r:id="rId6"/>
    <p:sldId id="318" r:id="rId7"/>
    <p:sldId id="319" r:id="rId8"/>
    <p:sldId id="326" r:id="rId9"/>
    <p:sldId id="321" r:id="rId10"/>
    <p:sldId id="322" r:id="rId11"/>
    <p:sldId id="323" r:id="rId12"/>
    <p:sldId id="324" r:id="rId13"/>
    <p:sldId id="325" r:id="rId14"/>
    <p:sldId id="270" r:id="rId15"/>
    <p:sldId id="271" r:id="rId16"/>
    <p:sldId id="327" r:id="rId17"/>
    <p:sldId id="328" r:id="rId18"/>
    <p:sldId id="289" r:id="rId19"/>
    <p:sldId id="290" r:id="rId20"/>
    <p:sldId id="291" r:id="rId21"/>
    <p:sldId id="292" r:id="rId22"/>
    <p:sldId id="293" r:id="rId23"/>
    <p:sldId id="329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30" r:id="rId38"/>
    <p:sldId id="331" r:id="rId39"/>
    <p:sldId id="332" r:id="rId40"/>
    <p:sldId id="333" r:id="rId41"/>
    <p:sldId id="334" r:id="rId42"/>
    <p:sldId id="338" r:id="rId43"/>
    <p:sldId id="339" r:id="rId44"/>
    <p:sldId id="309" r:id="rId4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Arial" pitchFamily="-107" charset="0"/>
        <a:cs typeface="Arial" pitchFamily="-107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Arial" pitchFamily="-107" charset="0"/>
        <a:cs typeface="Arial" pitchFamily="-107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Arial" pitchFamily="-107" charset="0"/>
        <a:cs typeface="Arial" pitchFamily="-107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Arial" pitchFamily="-107" charset="0"/>
        <a:cs typeface="Arial" pitchFamily="-107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Arial" pitchFamily="-107" charset="0"/>
        <a:cs typeface="Arial" pitchFamily="-107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pitchFamily="34" charset="0"/>
        <a:ea typeface="Arial" pitchFamily="-107" charset="0"/>
        <a:cs typeface="Arial" pitchFamily="-107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pitchFamily="34" charset="0"/>
        <a:ea typeface="Arial" pitchFamily="-107" charset="0"/>
        <a:cs typeface="Arial" pitchFamily="-107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pitchFamily="34" charset="0"/>
        <a:ea typeface="Arial" pitchFamily="-107" charset="0"/>
        <a:cs typeface="Arial" pitchFamily="-107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pitchFamily="34" charset="0"/>
        <a:ea typeface="Arial" pitchFamily="-107" charset="0"/>
        <a:cs typeface="Arial" pitchFamily="-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32C1E3"/>
    <a:srgbClr val="48AFE3"/>
    <a:srgbClr val="C50AF3"/>
    <a:srgbClr val="BE3AF3"/>
    <a:srgbClr val="E93B05"/>
    <a:srgbClr val="FF3300"/>
    <a:srgbClr val="C26D18"/>
    <a:srgbClr val="601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2912" y="-8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DD7F-ED0D-ED48-88F9-FDCDBC72D354}" type="datetimeFigureOut">
              <a:rPr lang="en-US" smtClean="0"/>
              <a:t>18/07/2014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97175-1C65-8F46-BD82-E6BC93595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4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9749C-AA37-7843-B71C-50775A560376}" type="datetimeFigureOut">
              <a:rPr lang="en-US" smtClean="0"/>
              <a:t>18/07/2014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9B9D4-E15E-3647-972B-49B2310E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3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9B9D4-E15E-3647-972B-49B2310ED1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BD96BA-E561-7E47-A834-B6DE0EEC9687}" type="datetimeFigureOut">
              <a:rPr lang="en-GB"/>
              <a:pPr/>
              <a:t>18/07/2014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989A91-D03F-0C4B-A38B-8244887922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24F40A-5507-FA46-BC52-8CEE3B8A9DFE}" type="datetimeFigureOut">
              <a:rPr lang="en-GB"/>
              <a:pPr/>
              <a:t>18/07/2014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24E3DB-95AA-064A-BB4C-DC4C0EAFE0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0692C-1A04-344E-8961-7DE4B2304E66}" type="datetimeFigureOut">
              <a:rPr lang="en-GB"/>
              <a:pPr/>
              <a:t>18/07/2014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64FFC4-CD23-E74A-B52A-73053C1F68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0C1CDB-511F-0643-A79A-18EFE8626E08}" type="datetimeFigureOut">
              <a:rPr lang="en-GB"/>
              <a:pPr/>
              <a:t>18/07/2014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5FD01D-C7FA-9F49-953C-FB70202E78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4B8049-6F87-4D4F-B6F6-70B9B9AAF17B}" type="datetimeFigureOut">
              <a:rPr lang="en-GB"/>
              <a:pPr/>
              <a:t>18/07/2014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8FBC86-0297-3B4D-905F-86ACE9FD26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36547C-B773-4A41-9579-9E7B4C16513A}" type="datetimeFigureOut">
              <a:rPr lang="en-GB"/>
              <a:pPr/>
              <a:t>18/07/2014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2A9429-29E0-7E46-AD40-49C5A8D6D3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45226D-5CCF-FD43-838E-2D3BFD982486}" type="datetimeFigureOut">
              <a:rPr lang="en-GB"/>
              <a:pPr/>
              <a:t>18/07/2014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0B1277-B9D8-CA48-BE8C-3972B563A4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809F28-82D0-B54B-BE58-5725D9E6E782}" type="datetimeFigureOut">
              <a:rPr lang="en-GB"/>
              <a:pPr/>
              <a:t>18/07/2014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9729B4-E563-E943-9E3B-05E4C348CC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BFD405-A18E-4A4D-B843-88ED11F72CE4}" type="datetimeFigureOut">
              <a:rPr lang="en-GB"/>
              <a:pPr/>
              <a:t>18/07/2014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8DFAAD-52B9-B249-83A5-E3CE210D86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E32E73-33E9-274F-AF4B-A3896771EE09}" type="datetimeFigureOut">
              <a:rPr lang="en-GB"/>
              <a:pPr/>
              <a:t>18/07/2014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13EBC4-CF40-2542-B453-DAD04D6C63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3F58A6-3931-5340-A012-3D296C011E6B}" type="datetimeFigureOut">
              <a:rPr lang="en-GB"/>
              <a:pPr/>
              <a:t>18/07/2014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46DD8D-0EE4-3A4D-968F-3B0AC12F1C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d+p archs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908720"/>
            <a:ext cx="1773237" cy="26157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42888" y="1373188"/>
            <a:ext cx="8636000" cy="1587"/>
          </a:xfrm>
          <a:prstGeom prst="line">
            <a:avLst/>
          </a:prstGeom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AECB\2013 conference\AECB new logo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386" y="188640"/>
            <a:ext cx="1188094" cy="6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55576" y="2132856"/>
            <a:ext cx="7632848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latin typeface="Arial"/>
                <a:cs typeface="Arial"/>
              </a:rPr>
              <a:t>Feedback and post-occupancy data on 20 near </a:t>
            </a:r>
            <a:r>
              <a:rPr lang="en-US" sz="3000" b="1" dirty="0" err="1">
                <a:latin typeface="Arial"/>
                <a:cs typeface="Arial"/>
              </a:rPr>
              <a:t>Passivhaus</a:t>
            </a:r>
            <a:r>
              <a:rPr lang="en-US" sz="3000" b="1" dirty="0">
                <a:latin typeface="Arial"/>
                <a:cs typeface="Arial"/>
              </a:rPr>
              <a:t> retrofits</a:t>
            </a:r>
            <a:endParaRPr lang="en-US" sz="3000" dirty="0">
              <a:latin typeface="Arial"/>
              <a:cs typeface="Arial"/>
            </a:endParaRPr>
          </a:p>
          <a:p>
            <a:pPr algn="ctr"/>
            <a:endParaRPr lang="en-GB" sz="3000" b="1" dirty="0" smtClean="0">
              <a:latin typeface="Arial"/>
              <a:cs typeface="Arial"/>
            </a:endParaRPr>
          </a:p>
          <a:p>
            <a:pPr algn="ctr"/>
            <a:endParaRPr lang="en-GB" sz="3000" b="1" dirty="0">
              <a:latin typeface="Arial"/>
              <a:cs typeface="Arial"/>
            </a:endParaRPr>
          </a:p>
          <a:p>
            <a:pPr algn="ctr"/>
            <a:r>
              <a:rPr lang="en-GB" sz="2500" dirty="0">
                <a:latin typeface="Arial"/>
                <a:cs typeface="Arial"/>
              </a:rPr>
              <a:t>Marion </a:t>
            </a:r>
            <a:r>
              <a:rPr lang="en-GB" sz="2500" dirty="0" err="1">
                <a:latin typeface="Arial"/>
                <a:cs typeface="Arial"/>
              </a:rPr>
              <a:t>Baeli</a:t>
            </a:r>
            <a:r>
              <a:rPr lang="en-GB" sz="2500" dirty="0">
                <a:latin typeface="Arial"/>
                <a:cs typeface="Arial"/>
              </a:rPr>
              <a:t> </a:t>
            </a:r>
            <a:endParaRPr lang="en-GB" sz="2500" dirty="0" smtClean="0">
              <a:latin typeface="Arial"/>
              <a:cs typeface="Arial"/>
            </a:endParaRPr>
          </a:p>
          <a:p>
            <a:pPr algn="ctr"/>
            <a:endParaRPr lang="en-GB" sz="2500" dirty="0">
              <a:latin typeface="Arial"/>
              <a:cs typeface="Arial"/>
            </a:endParaRPr>
          </a:p>
          <a:p>
            <a:pPr algn="ctr"/>
            <a:endParaRPr lang="en-GB" sz="2500" dirty="0" smtClean="0">
              <a:latin typeface="Arial"/>
              <a:cs typeface="Arial"/>
            </a:endParaRPr>
          </a:p>
        </p:txBody>
      </p:sp>
      <p:pic>
        <p:nvPicPr>
          <p:cNvPr id="9" name="Picture 8" descr="pd+p arch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653136"/>
            <a:ext cx="3600400" cy="5311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29400" y="6096000"/>
            <a:ext cx="2514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76256" y="908720"/>
            <a:ext cx="2160240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idential_Retrofit_Cover_A-W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67" t="5632" r="3333" b="5101"/>
          <a:stretch>
            <a:fillRect/>
          </a:stretch>
        </p:blipFill>
        <p:spPr>
          <a:xfrm>
            <a:off x="5799909" y="2590800"/>
            <a:ext cx="3115491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624961"/>
            <a:ext cx="5715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8250" indent="-2508250">
              <a:spcAft>
                <a:spcPts val="60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 Author: 	Marion </a:t>
            </a:r>
            <a:r>
              <a:rPr lang="en-US" dirty="0" err="1" smtClean="0">
                <a:latin typeface="Arial"/>
                <a:cs typeface="Arial"/>
              </a:rPr>
              <a:t>Baeli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pPr marL="2508250" indent="-2508250">
              <a:spcAft>
                <a:spcPts val="60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 Co-Author: 	Technology Strategy Board</a:t>
            </a:r>
          </a:p>
          <a:p>
            <a:pPr marL="2243138" indent="-2243138">
              <a:spcAft>
                <a:spcPts val="60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 Publisher: 	    RIBA</a:t>
            </a:r>
          </a:p>
          <a:p>
            <a:pPr marL="2508250" indent="-2508250">
              <a:spcAft>
                <a:spcPts val="60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 Funding &amp; Copyright: 	Paul Davis + Partners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09" y="1512436"/>
            <a:ext cx="52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Publication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85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76225" y="1600200"/>
            <a:ext cx="112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cs typeface="Arial"/>
              </a:rPr>
              <a:t>Content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</p:txBody>
      </p:sp>
      <p:pic>
        <p:nvPicPr>
          <p:cNvPr id="13" name="Picture 12" descr="Picture 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05224"/>
            <a:ext cx="3886200" cy="2505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Picture 1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4191000"/>
            <a:ext cx="3899865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33"/>
          <p:cNvGrpSpPr/>
          <p:nvPr/>
        </p:nvGrpSpPr>
        <p:grpSpPr>
          <a:xfrm>
            <a:off x="228600" y="1676400"/>
            <a:ext cx="7543800" cy="2133600"/>
            <a:chOff x="228600" y="1676400"/>
            <a:chExt cx="7543800" cy="213360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28600" y="2362200"/>
              <a:ext cx="32480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 - Description </a:t>
              </a:r>
              <a:r>
                <a:rPr lang="en-US" dirty="0">
                  <a:latin typeface="Arial"/>
                  <a:cs typeface="Arial"/>
                </a:rPr>
                <a:t>of each strategy 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629400" y="1676400"/>
              <a:ext cx="1143000" cy="2133600"/>
            </a:xfrm>
            <a:prstGeom prst="round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228600" y="1676400"/>
            <a:ext cx="8153400" cy="2133600"/>
            <a:chOff x="228600" y="1676400"/>
            <a:chExt cx="8153400" cy="2133600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228600" y="2754313"/>
              <a:ext cx="32480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 - Vital statistics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772400" y="1676400"/>
              <a:ext cx="609600" cy="2133600"/>
            </a:xfrm>
            <a:prstGeom prst="round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228600" y="3154144"/>
            <a:ext cx="6248400" cy="3322856"/>
            <a:chOff x="228600" y="3154144"/>
            <a:chExt cx="6248400" cy="3322856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28600" y="3154144"/>
              <a:ext cx="32480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 - Detailed isometric section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24400" y="4343400"/>
              <a:ext cx="1752600" cy="2133600"/>
            </a:xfrm>
            <a:prstGeom prst="round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228600" y="3555781"/>
            <a:ext cx="7010400" cy="1930619"/>
            <a:chOff x="228600" y="3555781"/>
            <a:chExt cx="7010400" cy="1930619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28600" y="3555781"/>
              <a:ext cx="25206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 - Costs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(material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 &amp;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labour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629400" y="4343400"/>
              <a:ext cx="609600" cy="1143000"/>
            </a:xfrm>
            <a:prstGeom prst="round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228600" y="3925669"/>
            <a:ext cx="8001000" cy="2551331"/>
            <a:chOff x="228600" y="3925669"/>
            <a:chExt cx="8001000" cy="2551331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28600" y="3925669"/>
              <a:ext cx="32480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 - Monitoring data: </a:t>
              </a:r>
            </a:p>
            <a:p>
              <a:pPr marL="179388" indent="-179388"/>
              <a:r>
                <a:rPr lang="en-US" dirty="0" smtClean="0">
                  <a:latin typeface="Arial"/>
                  <a:cs typeface="Arial"/>
                </a:rPr>
                <a:t>	Energy &amp; Internal comfort</a:t>
              </a: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7" name="Group 30"/>
            <p:cNvGrpSpPr/>
            <p:nvPr/>
          </p:nvGrpSpPr>
          <p:grpSpPr>
            <a:xfrm>
              <a:off x="6629400" y="4343400"/>
              <a:ext cx="1600200" cy="2133600"/>
              <a:chOff x="6629400" y="4343400"/>
              <a:chExt cx="1600200" cy="21336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7239000" y="4343400"/>
                <a:ext cx="533400" cy="1219200"/>
              </a:xfrm>
              <a:prstGeom prst="roundRect">
                <a:avLst/>
              </a:prstGeom>
              <a:noFill/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6629400" y="5562600"/>
                <a:ext cx="1600200" cy="914400"/>
              </a:xfrm>
              <a:prstGeom prst="roundRect">
                <a:avLst/>
              </a:prstGeom>
              <a:noFill/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32"/>
          <p:cNvGrpSpPr/>
          <p:nvPr/>
        </p:nvGrpSpPr>
        <p:grpSpPr>
          <a:xfrm>
            <a:off x="304800" y="1676400"/>
            <a:ext cx="6019800" cy="2133600"/>
            <a:chOff x="304800" y="1676400"/>
            <a:chExt cx="6019800" cy="2133600"/>
          </a:xfrm>
        </p:grpSpPr>
        <p:sp>
          <p:nvSpPr>
            <p:cNvPr id="18" name="Rounded Rectangle 17"/>
            <p:cNvSpPr/>
            <p:nvPr/>
          </p:nvSpPr>
          <p:spPr>
            <a:xfrm>
              <a:off x="4648200" y="1676400"/>
              <a:ext cx="762000" cy="838200"/>
            </a:xfrm>
            <a:prstGeom prst="round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304800" y="1981200"/>
              <a:ext cx="3810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- ID card + summary of measures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486400" y="1676400"/>
              <a:ext cx="838200" cy="2133600"/>
            </a:xfrm>
            <a:prstGeom prst="round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39"/>
          <p:cNvGrpSpPr/>
          <p:nvPr/>
        </p:nvGrpSpPr>
        <p:grpSpPr>
          <a:xfrm>
            <a:off x="228600" y="4343400"/>
            <a:ext cx="8077200" cy="1143000"/>
            <a:chOff x="228600" y="4343400"/>
            <a:chExt cx="8077200" cy="1143000"/>
          </a:xfrm>
        </p:grpSpPr>
        <p:sp>
          <p:nvSpPr>
            <p:cNvPr id="29" name="Rounded Rectangle 28"/>
            <p:cNvSpPr/>
            <p:nvPr/>
          </p:nvSpPr>
          <p:spPr>
            <a:xfrm>
              <a:off x="7772400" y="4343400"/>
              <a:ext cx="533400" cy="1143000"/>
            </a:xfrm>
            <a:prstGeom prst="round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28600" y="4572000"/>
              <a:ext cx="32480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 - Special feature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33" name="Straight Connector 32"/>
          <p:cNvCxnSpPr>
            <a:stCxn id="13" idx="0"/>
            <a:endCxn id="13" idx="2"/>
          </p:cNvCxnSpPr>
          <p:nvPr/>
        </p:nvCxnSpPr>
        <p:spPr>
          <a:xfrm rot="16200000" flipH="1">
            <a:off x="5262205" y="2758119"/>
            <a:ext cx="2505790" cy="1588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0"/>
            <a:endCxn id="16" idx="2"/>
          </p:cNvCxnSpPr>
          <p:nvPr/>
        </p:nvCxnSpPr>
        <p:spPr>
          <a:xfrm rot="16200000" flipH="1">
            <a:off x="5264632" y="5448300"/>
            <a:ext cx="2514600" cy="1588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2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31423" y="1512711"/>
            <a:ext cx="2352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20 project locations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8" name="Picture 7" descr="3-Ma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0467" y="2017888"/>
            <a:ext cx="54006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4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7800" y="244566"/>
            <a:ext cx="498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0" b="1" dirty="0" smtClean="0">
                <a:solidFill>
                  <a:srgbClr val="000000"/>
                </a:solidFill>
                <a:latin typeface="Arial"/>
                <a:cs typeface="Arial"/>
              </a:rPr>
              <a:t>  POST OCCUPANCY EVALUATION </a:t>
            </a:r>
            <a:r>
              <a:rPr lang="en-US" sz="1200" dirty="0" smtClean="0"/>
              <a:t>| </a:t>
            </a: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PRINCEDALE ROAD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88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836613" y="1892301"/>
            <a:ext cx="78628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defTabSz="455613">
              <a:spcBef>
                <a:spcPct val="20000"/>
              </a:spcBef>
            </a:pPr>
            <a:r>
              <a:rPr lang="en-US" sz="4000" dirty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3</a:t>
            </a:r>
            <a:r>
              <a:rPr lang="en-US" sz="4000" dirty="0" smtClean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. POE </a:t>
            </a:r>
            <a:r>
              <a:rPr lang="en-US" sz="4000" dirty="0" smtClean="0">
                <a:solidFill>
                  <a:srgbClr val="FF0080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51637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4800" y="990600"/>
            <a:ext cx="3250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1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Princedale</a:t>
            </a:r>
            <a:r>
              <a:rPr lang="en-US" dirty="0" smtClean="0">
                <a:latin typeface="Arial"/>
                <a:cs typeface="Arial"/>
              </a:rPr>
              <a:t> Road)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Ch 4-Sk-Internal insulati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72" y="1676400"/>
            <a:ext cx="1103550" cy="1295400"/>
          </a:xfrm>
          <a:prstGeom prst="rect">
            <a:avLst/>
          </a:prstGeom>
        </p:spPr>
      </p:pic>
      <p:pic>
        <p:nvPicPr>
          <p:cNvPr id="7" name="Picture 6" descr="u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57400"/>
            <a:ext cx="645672" cy="768350"/>
          </a:xfrm>
          <a:prstGeom prst="rect">
            <a:avLst/>
          </a:prstGeom>
        </p:spPr>
      </p:pic>
      <p:pic>
        <p:nvPicPr>
          <p:cNvPr id="9" name="Picture 8" descr="6-Princedal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524000"/>
            <a:ext cx="4648200" cy="4648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114800" y="2209800"/>
            <a:ext cx="1219200" cy="533400"/>
          </a:xfrm>
          <a:prstGeom prst="line">
            <a:avLst/>
          </a:prstGeom>
          <a:ln>
            <a:solidFill>
              <a:srgbClr val="E93B0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34200" y="1524000"/>
            <a:ext cx="2209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Victorian 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id-terrace house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5 occupants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04800" y="990600"/>
            <a:ext cx="3250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1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Princedale</a:t>
            </a:r>
            <a:r>
              <a:rPr lang="en-US" dirty="0" smtClean="0">
                <a:latin typeface="Arial"/>
                <a:cs typeface="Arial"/>
              </a:rPr>
              <a:t> Road)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905000"/>
            <a:ext cx="281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Fabric: 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Continuous internal insulation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Triple glazing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No cold bridges (joist ends detached)</a:t>
            </a:r>
          </a:p>
          <a:p>
            <a:pPr>
              <a:spcAft>
                <a:spcPts val="0"/>
              </a:spcAft>
              <a:defRPr/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Services: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MVHR (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Genvex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Combi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Solar thermal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Below ground heat exchanger</a:t>
            </a:r>
          </a:p>
          <a:p>
            <a:pPr>
              <a:spcAft>
                <a:spcPts val="0"/>
              </a:spcAft>
              <a:defRPr/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Airtightness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0.34 m3/m2h@50Pa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Vital Stat-Princeda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931493"/>
            <a:ext cx="3525838" cy="2702936"/>
          </a:xfrm>
          <a:prstGeom prst="rect">
            <a:avLst/>
          </a:prstGeom>
        </p:spPr>
      </p:pic>
      <p:pic>
        <p:nvPicPr>
          <p:cNvPr id="7" name="Picture 6" descr="6-Princedale-Sec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3981" y="1600200"/>
            <a:ext cx="1241019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3" descr="IMG_2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4918075"/>
            <a:ext cx="2133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DSC_88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3203575"/>
            <a:ext cx="2133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7" descr="1529-Joist end detail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18" t="24329" r="6488" b="35770"/>
          <a:stretch>
            <a:fillRect/>
          </a:stretch>
        </p:blipFill>
        <p:spPr bwMode="auto">
          <a:xfrm>
            <a:off x="2535238" y="3022600"/>
            <a:ext cx="51355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180975" y="1581150"/>
            <a:ext cx="1030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alibri" charset="0"/>
                <a:cs typeface="Helvetica Neue" charset="0"/>
              </a:rPr>
              <a:t>Joist end </a:t>
            </a:r>
          </a:p>
        </p:txBody>
      </p:sp>
    </p:spTree>
    <p:extLst>
      <p:ext uri="{BB962C8B-B14F-4D97-AF65-F5344CB8AC3E}">
        <p14:creationId xmlns:p14="http://schemas.microsoft.com/office/powerpoint/2010/main" val="124033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8" descr="DSCF54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913" y="1951038"/>
            <a:ext cx="2667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DSCF57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163" y="1951038"/>
            <a:ext cx="2876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kitch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638" y="4151313"/>
            <a:ext cx="288607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9713" y="4132263"/>
            <a:ext cx="2876550" cy="2157412"/>
            <a:chOff x="6115050" y="1271586"/>
            <a:chExt cx="2876550" cy="2157414"/>
          </a:xfrm>
        </p:grpSpPr>
        <p:pic>
          <p:nvPicPr>
            <p:cNvPr id="25616" name="Picture 13" descr="SAM_4525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50" y="1271587"/>
              <a:ext cx="2876550" cy="21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9" descr="Screen shot 2010-11-17 at 16.46.3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50" y="1271586"/>
              <a:ext cx="973015" cy="75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36913" y="4143375"/>
            <a:ext cx="2752725" cy="2455863"/>
            <a:chOff x="381000" y="3510393"/>
            <a:chExt cx="2753458" cy="2456203"/>
          </a:xfrm>
        </p:grpSpPr>
        <p:pic>
          <p:nvPicPr>
            <p:cNvPr id="25609" name="Picture 16" descr="DSCF7269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10393"/>
              <a:ext cx="2667000" cy="215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17"/>
            <p:cNvSpPr txBox="1">
              <a:spLocks noChangeArrowheads="1"/>
            </p:cNvSpPr>
            <p:nvPr/>
          </p:nvSpPr>
          <p:spPr bwMode="auto">
            <a:xfrm>
              <a:off x="2423719" y="5715000"/>
              <a:ext cx="710739" cy="24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7287" tIns="53643" rIns="107287" bIns="5364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900">
                  <a:solidFill>
                    <a:srgbClr val="7F7F7F"/>
                  </a:solidFill>
                  <a:latin typeface="Calibri" charset="0"/>
                </a:rPr>
                <a:t>Insulation</a:t>
              </a:r>
            </a:p>
          </p:txBody>
        </p:sp>
        <p:sp>
          <p:nvSpPr>
            <p:cNvPr id="25611" name="TextBox 18"/>
            <p:cNvSpPr txBox="1">
              <a:spLocks noChangeArrowheads="1"/>
            </p:cNvSpPr>
            <p:nvPr/>
          </p:nvSpPr>
          <p:spPr bwMode="auto">
            <a:xfrm>
              <a:off x="609600" y="5715000"/>
              <a:ext cx="838779" cy="24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7287" tIns="53643" rIns="107287" bIns="5364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900">
                  <a:solidFill>
                    <a:srgbClr val="7F7F7F"/>
                  </a:solidFill>
                  <a:latin typeface="Calibri" charset="0"/>
                </a:rPr>
                <a:t>Foam Glass</a:t>
              </a:r>
            </a:p>
          </p:txBody>
        </p:sp>
        <p:sp>
          <p:nvSpPr>
            <p:cNvPr id="25612" name="TextBox 19"/>
            <p:cNvSpPr txBox="1">
              <a:spLocks noChangeArrowheads="1"/>
            </p:cNvSpPr>
            <p:nvPr/>
          </p:nvSpPr>
          <p:spPr bwMode="auto">
            <a:xfrm>
              <a:off x="1409701" y="5719763"/>
              <a:ext cx="1127175" cy="246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7287" tIns="53643" rIns="107287" bIns="5364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900">
                  <a:solidFill>
                    <a:srgbClr val="7F7F7F"/>
                  </a:solidFill>
                  <a:latin typeface="Calibri" charset="0"/>
                </a:rPr>
                <a:t>OSB airtight layer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6200000" flipV="1">
              <a:off x="2130162" y="5279907"/>
              <a:ext cx="1024080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V="1">
              <a:off x="1637862" y="5622854"/>
              <a:ext cx="335009" cy="3176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V="1">
              <a:off x="1132109" y="5620472"/>
              <a:ext cx="330246" cy="3176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8" name="Rectangle 23"/>
          <p:cNvSpPr>
            <a:spLocks noChangeArrowheads="1"/>
          </p:cNvSpPr>
          <p:nvPr/>
        </p:nvSpPr>
        <p:spPr bwMode="auto">
          <a:xfrm>
            <a:off x="6228184" y="1484784"/>
            <a:ext cx="26548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charset="0"/>
                <a:cs typeface="Helvetica Neue" charset="0"/>
              </a:rPr>
              <a:t>Underground Heat Exchanger</a:t>
            </a:r>
          </a:p>
        </p:txBody>
      </p:sp>
      <p:pic>
        <p:nvPicPr>
          <p:cNvPr id="24" name="Picture 9" descr="1513-3-Ventilati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9069"/>
            <a:ext cx="2880320" cy="387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01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Princedale-Tem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057400"/>
            <a:ext cx="61214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Princedale-R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981200"/>
            <a:ext cx="6121400" cy="407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819400"/>
            <a:ext cx="640080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000" b="1" dirty="0">
                <a:latin typeface="Arial"/>
                <a:cs typeface="Arial"/>
              </a:rPr>
              <a:t>Content</a:t>
            </a:r>
            <a:r>
              <a:rPr lang="en-US" sz="2000" b="1" dirty="0" smtClean="0">
                <a:latin typeface="Arial"/>
                <a:cs typeface="Arial"/>
              </a:rPr>
              <a:t>:</a:t>
            </a:r>
          </a:p>
          <a:p>
            <a:pPr marL="342900" indent="-342900">
              <a:spcAft>
                <a:spcPts val="180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Retrofit for the Future and RIBA publication</a:t>
            </a:r>
          </a:p>
          <a:p>
            <a:pPr marL="342900" indent="-342900">
              <a:spcAft>
                <a:spcPts val="180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RIBA Book</a:t>
            </a:r>
          </a:p>
          <a:p>
            <a:pPr marL="342900" indent="-342900">
              <a:spcAft>
                <a:spcPts val="180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Monitoring results –  Property 1, 2, 3,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Princedale-CO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905000"/>
            <a:ext cx="6121400" cy="40798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62200" y="3048000"/>
            <a:ext cx="4648200" cy="1588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2.ZA467S.fig 02_A-PP-sm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3200" y="1600200"/>
            <a:ext cx="4114800" cy="4349335"/>
          </a:xfrm>
          <a:prstGeom prst="rect">
            <a:avLst/>
          </a:prstGeom>
        </p:spPr>
      </p:pic>
      <p:pic>
        <p:nvPicPr>
          <p:cNvPr id="3" name="Picture 2" descr="Ch 4-Sk-hybridinsulation.jp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00200"/>
            <a:ext cx="2117265" cy="1447800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4800" y="990600"/>
            <a:ext cx="254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2 </a:t>
            </a:r>
            <a:r>
              <a:rPr lang="en-US" dirty="0" smtClean="0">
                <a:latin typeface="Arial"/>
                <a:cs typeface="Arial"/>
              </a:rPr>
              <a:t>(The Nook)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1524000"/>
            <a:ext cx="205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Victorian 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Detached house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6 occupants (all adults)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04800" y="990600"/>
            <a:ext cx="254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2 </a:t>
            </a:r>
            <a:r>
              <a:rPr lang="en-US" dirty="0" smtClean="0">
                <a:latin typeface="Arial"/>
                <a:cs typeface="Arial"/>
              </a:rPr>
              <a:t>(The Nook)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905000"/>
            <a:ext cx="2819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Fabric: 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IWI &amp; EWI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Triple &amp; Double glazing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Some cold bridges (joist ends)</a:t>
            </a:r>
          </a:p>
          <a:p>
            <a:pPr>
              <a:spcAft>
                <a:spcPts val="0"/>
              </a:spcAft>
              <a:defRPr/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Services: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MVHR (Paul)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Gas boiler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Solar thermal</a:t>
            </a:r>
          </a:p>
          <a:p>
            <a:pPr>
              <a:spcAft>
                <a:spcPts val="0"/>
              </a:spcAft>
              <a:defRPr/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Airtightness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3 m3/m2h@50Pa</a:t>
            </a:r>
          </a:p>
        </p:txBody>
      </p:sp>
      <p:pic>
        <p:nvPicPr>
          <p:cNvPr id="4" name="Picture 3" descr="Vital Stat-Noo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227" y="1905000"/>
            <a:ext cx="3382973" cy="2667000"/>
          </a:xfrm>
          <a:prstGeom prst="rect">
            <a:avLst/>
          </a:prstGeom>
        </p:spPr>
      </p:pic>
      <p:pic>
        <p:nvPicPr>
          <p:cNvPr id="5" name="Picture 4" descr="Nook-Sec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523999"/>
            <a:ext cx="2057400" cy="437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 2.ZA467S.fig 1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400" y="2204864"/>
            <a:ext cx="4257588" cy="4005064"/>
          </a:xfrm>
          <a:prstGeom prst="rect">
            <a:avLst/>
          </a:prstGeom>
        </p:spPr>
      </p:pic>
      <p:pic>
        <p:nvPicPr>
          <p:cNvPr id="5" name="Picture 4" descr="Ch 2.ZA467S.fig 09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98" t="45144" b="20111"/>
          <a:stretch/>
        </p:blipFill>
        <p:spPr>
          <a:xfrm>
            <a:off x="323528" y="1700808"/>
            <a:ext cx="3744416" cy="40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0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2.ZA467S.fig 12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057400"/>
            <a:ext cx="5709966" cy="34290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04800" y="990600"/>
            <a:ext cx="254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2 </a:t>
            </a:r>
            <a:r>
              <a:rPr lang="en-US" dirty="0" smtClean="0">
                <a:latin typeface="Arial"/>
                <a:cs typeface="Arial"/>
              </a:rPr>
              <a:t>(The Nook)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04800" y="990600"/>
            <a:ext cx="254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2 </a:t>
            </a:r>
            <a:r>
              <a:rPr lang="en-US" dirty="0" smtClean="0">
                <a:latin typeface="Arial"/>
                <a:cs typeface="Arial"/>
              </a:rPr>
              <a:t>(The Nook)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 descr="Ch 2.ZA467S.fig 11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133601"/>
            <a:ext cx="5583076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04800" y="990600"/>
            <a:ext cx="2545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2 </a:t>
            </a:r>
            <a:r>
              <a:rPr lang="en-US" dirty="0" smtClean="0">
                <a:latin typeface="Arial"/>
                <a:cs typeface="Arial"/>
              </a:rPr>
              <a:t>(The Nook)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 descr="Ch 2.ZA467S.fig 10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100136"/>
            <a:ext cx="5638800" cy="338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sfield Dri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600200"/>
            <a:ext cx="3429000" cy="4572000"/>
          </a:xfrm>
          <a:prstGeom prst="rect">
            <a:avLst/>
          </a:prstGeom>
        </p:spPr>
      </p:pic>
      <p:pic>
        <p:nvPicPr>
          <p:cNvPr id="3" name="Picture 2" descr="Ch 4-Sk-External insulation.jp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00200"/>
            <a:ext cx="1143000" cy="1400907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4800" y="990600"/>
            <a:ext cx="3083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3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Passfield</a:t>
            </a:r>
            <a:r>
              <a:rPr lang="en-US" dirty="0" smtClean="0">
                <a:latin typeface="Arial"/>
                <a:cs typeface="Arial"/>
              </a:rPr>
              <a:t> Drive)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1524000"/>
            <a:ext cx="205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1950’s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Terraced house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occupants (family)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sfield Drive-Secti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00201"/>
            <a:ext cx="1493520" cy="4267200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04800" y="990600"/>
            <a:ext cx="3083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3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Passfield</a:t>
            </a:r>
            <a:r>
              <a:rPr lang="en-US" dirty="0" smtClean="0">
                <a:latin typeface="Arial"/>
                <a:cs typeface="Arial"/>
              </a:rPr>
              <a:t> Drive)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1905000"/>
            <a:ext cx="2819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Fabric: 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EWI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Triple glazing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Minimal cold bridges (floor/wall)</a:t>
            </a:r>
          </a:p>
          <a:p>
            <a:pPr>
              <a:spcAft>
                <a:spcPts val="0"/>
              </a:spcAft>
              <a:defRPr/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Services: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MVHR (Paul)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Gas boiler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Solar thermal</a:t>
            </a:r>
          </a:p>
          <a:p>
            <a:pPr>
              <a:spcAft>
                <a:spcPts val="0"/>
              </a:spcAft>
              <a:defRPr/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Airtightness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1.4 m3/m2h@50Pa</a:t>
            </a:r>
          </a:p>
        </p:txBody>
      </p:sp>
      <p:pic>
        <p:nvPicPr>
          <p:cNvPr id="7" name="Picture 6" descr="Passfield Drive-Stat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905000"/>
            <a:ext cx="3388662" cy="266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3.ZA521E.fig 12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209800"/>
            <a:ext cx="6324600" cy="3798107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04800" y="990600"/>
            <a:ext cx="3083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3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Passfield</a:t>
            </a:r>
            <a:r>
              <a:rPr lang="en-US" dirty="0" smtClean="0">
                <a:latin typeface="Arial"/>
                <a:cs typeface="Arial"/>
              </a:rPr>
              <a:t> Drive)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2209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(3.5 months)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7800" y="244566"/>
            <a:ext cx="498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0" b="1" dirty="0" smtClean="0">
                <a:solidFill>
                  <a:srgbClr val="000000"/>
                </a:solidFill>
                <a:latin typeface="Arial"/>
                <a:cs typeface="Arial"/>
              </a:rPr>
              <a:t>  POST OCCUPANCY EVALUATION </a:t>
            </a:r>
            <a:r>
              <a:rPr lang="en-US" sz="1200" dirty="0" smtClean="0"/>
              <a:t>| </a:t>
            </a: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PRINCEDALE ROAD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88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57200" y="1892301"/>
            <a:ext cx="86883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defTabSz="455613">
              <a:spcBef>
                <a:spcPct val="20000"/>
              </a:spcBef>
            </a:pPr>
            <a:r>
              <a:rPr lang="en-US" sz="4000" dirty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. retrofit for the future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programme</a:t>
            </a:r>
            <a:endParaRPr lang="en-US" sz="4000" dirty="0" smtClean="0">
              <a:solidFill>
                <a:schemeClr val="bg1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defTabSz="455613">
              <a:spcBef>
                <a:spcPct val="20000"/>
              </a:spcBef>
              <a:spcAft>
                <a:spcPts val="1800"/>
              </a:spcAft>
            </a:pPr>
            <a:endParaRPr lang="en-US" sz="1600" dirty="0" smtClean="0">
              <a:solidFill>
                <a:schemeClr val="bg1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defTabSz="455613">
              <a:spcBef>
                <a:spcPct val="20000"/>
              </a:spcBef>
              <a:spcAft>
                <a:spcPts val="18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Initiative from: 		Small Business Research Initiative (SBRI)</a:t>
            </a:r>
          </a:p>
          <a:p>
            <a:pPr defTabSz="455613">
              <a:spcBef>
                <a:spcPct val="20000"/>
              </a:spcBef>
              <a:spcAft>
                <a:spcPts val="18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With:			Local Government – Homes and Community Agency</a:t>
            </a:r>
          </a:p>
          <a:p>
            <a:pPr defTabSz="455613">
              <a:spcBef>
                <a:spcPct val="20000"/>
              </a:spcBef>
              <a:spcAft>
                <a:spcPts val="18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Delivered by: 		Technology Strategy Board</a:t>
            </a:r>
          </a:p>
        </p:txBody>
      </p:sp>
      <p:pic>
        <p:nvPicPr>
          <p:cNvPr id="7" name="Picture 6" descr="retrofit-image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181600"/>
            <a:ext cx="7239000" cy="127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2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 3.ZA521E.fig 11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2133600"/>
            <a:ext cx="5867400" cy="3523545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04800" y="990600"/>
            <a:ext cx="3083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3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Passfield</a:t>
            </a:r>
            <a:r>
              <a:rPr lang="en-US" dirty="0" smtClean="0">
                <a:latin typeface="Arial"/>
                <a:cs typeface="Arial"/>
              </a:rPr>
              <a:t> Drive)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04800" y="990600"/>
            <a:ext cx="3083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3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Passfield</a:t>
            </a:r>
            <a:r>
              <a:rPr lang="en-US" dirty="0" smtClean="0">
                <a:latin typeface="Arial"/>
                <a:cs typeface="Arial"/>
              </a:rPr>
              <a:t> Drive)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 descr="Ch 3.ZA521E.fig 10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2133600"/>
            <a:ext cx="5867400" cy="352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zanc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524000"/>
            <a:ext cx="3515147" cy="4843463"/>
          </a:xfrm>
          <a:prstGeom prst="rect">
            <a:avLst/>
          </a:prstGeom>
        </p:spPr>
      </p:pic>
      <p:pic>
        <p:nvPicPr>
          <p:cNvPr id="3" name="Picture 2" descr="Ch 4-Sk-External insulation.jp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76400"/>
            <a:ext cx="1143000" cy="1400907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4800" y="990600"/>
            <a:ext cx="2596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4 - </a:t>
            </a:r>
            <a:r>
              <a:rPr lang="en-US" b="1" dirty="0" err="1" smtClean="0">
                <a:latin typeface="Arial"/>
                <a:cs typeface="Arial"/>
              </a:rPr>
              <a:t>Penzance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1524000"/>
            <a:ext cx="205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1950’s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Semi-detached house</a:t>
            </a:r>
          </a:p>
          <a:p>
            <a:pPr>
              <a:spcAft>
                <a:spcPts val="60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occupants 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zance-Secti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527653"/>
            <a:ext cx="2667000" cy="4339747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04800" y="990600"/>
            <a:ext cx="2596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4 - </a:t>
            </a:r>
            <a:r>
              <a:rPr lang="en-US" b="1" dirty="0" err="1" smtClean="0">
                <a:latin typeface="Arial"/>
                <a:cs typeface="Arial"/>
              </a:rPr>
              <a:t>Penzance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905000"/>
            <a:ext cx="2362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Fabric: 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EWI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Triple glazing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Minimal cold bridges (ground/wall)</a:t>
            </a:r>
          </a:p>
          <a:p>
            <a:pPr>
              <a:spcAft>
                <a:spcPts val="0"/>
              </a:spcAft>
              <a:defRPr/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Services: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MVHR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latin typeface="Arial"/>
                <a:cs typeface="Arial"/>
              </a:rPr>
              <a:t> Ground </a:t>
            </a:r>
            <a:r>
              <a:rPr lang="en-US" sz="1600" dirty="0">
                <a:latin typeface="Arial"/>
                <a:cs typeface="Arial"/>
              </a:rPr>
              <a:t>source heat </a:t>
            </a:r>
            <a:r>
              <a:rPr lang="en-US" sz="1600" dirty="0" smtClean="0">
                <a:latin typeface="Arial"/>
                <a:cs typeface="Arial"/>
              </a:rPr>
              <a:t>pump (</a:t>
            </a:r>
            <a:r>
              <a:rPr lang="en-US" sz="1600" dirty="0" err="1" smtClean="0">
                <a:latin typeface="Arial"/>
                <a:cs typeface="Arial"/>
              </a:rPr>
              <a:t>Calorex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3.5 kW) </a:t>
            </a:r>
            <a:r>
              <a:rPr lang="en-US" sz="1600" dirty="0" smtClean="0">
                <a:latin typeface="Arial"/>
                <a:cs typeface="Arial"/>
              </a:rPr>
              <a:t> &amp;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pressurised</a:t>
            </a:r>
            <a:r>
              <a:rPr lang="en-US" sz="1600" dirty="0" smtClean="0">
                <a:latin typeface="Arial"/>
                <a:cs typeface="Arial"/>
              </a:rPr>
              <a:t> cylinder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latin typeface="Arial"/>
                <a:cs typeface="Arial"/>
              </a:rPr>
              <a:t> ‘Heat pod’ extension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latin typeface="Arial"/>
                <a:cs typeface="Arial"/>
              </a:rPr>
              <a:t> Photovoltaic panels</a:t>
            </a:r>
          </a:p>
          <a:p>
            <a:pPr>
              <a:spcAft>
                <a:spcPts val="0"/>
              </a:spcAft>
              <a:buFont typeface="Arial"/>
              <a:buChar char="•"/>
              <a:defRPr/>
            </a:pP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Airtightness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5.25 m3/m2h@50Pa</a:t>
            </a:r>
          </a:p>
        </p:txBody>
      </p:sp>
      <p:pic>
        <p:nvPicPr>
          <p:cNvPr id="7" name="Picture 6" descr="Penzance-Stat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314" y="1905000"/>
            <a:ext cx="329368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04800" y="990600"/>
            <a:ext cx="2596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4 - </a:t>
            </a:r>
            <a:r>
              <a:rPr lang="en-US" b="1" dirty="0" err="1" smtClean="0">
                <a:latin typeface="Arial"/>
                <a:cs typeface="Arial"/>
              </a:rPr>
              <a:t>Penzance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5" name="Picture 4" descr="Ch 3-ZA148E-fig 13-Penzance graph REv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988427"/>
            <a:ext cx="5581650" cy="3726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04800" y="990600"/>
            <a:ext cx="2596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4 - </a:t>
            </a:r>
            <a:r>
              <a:rPr lang="en-US" b="1" dirty="0" err="1" smtClean="0">
                <a:latin typeface="Arial"/>
                <a:cs typeface="Arial"/>
              </a:rPr>
              <a:t>Penzance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2" descr="Ch 3-ZA148E-fig 11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057400"/>
            <a:ext cx="5486400" cy="366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04800" y="990600"/>
            <a:ext cx="2596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Property 4 - </a:t>
            </a:r>
            <a:r>
              <a:rPr lang="en-US" b="1" dirty="0" err="1" smtClean="0">
                <a:latin typeface="Arial"/>
                <a:cs typeface="Arial"/>
              </a:rPr>
              <a:t>Penzance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2" descr="Ch 3-ZA148E-fig 10.jpg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0" y="2057400"/>
            <a:ext cx="5410200" cy="361210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>
            <a:off x="1753394" y="3886200"/>
            <a:ext cx="2286000" cy="1588"/>
          </a:xfrm>
          <a:prstGeom prst="line">
            <a:avLst/>
          </a:prstGeom>
          <a:ln>
            <a:solidFill>
              <a:srgbClr val="A922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7800" y="244566"/>
            <a:ext cx="498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0" b="1" dirty="0" smtClean="0">
                <a:solidFill>
                  <a:srgbClr val="000000"/>
                </a:solidFill>
                <a:latin typeface="Arial"/>
                <a:cs typeface="Arial"/>
              </a:rPr>
              <a:t>  POST OCCUPANCY EVALUATION </a:t>
            </a:r>
            <a:r>
              <a:rPr lang="en-US" sz="1200" dirty="0" smtClean="0"/>
              <a:t>| </a:t>
            </a: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PRINCEDALE ROAD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88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836613" y="1892301"/>
            <a:ext cx="78628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defTabSz="455613">
              <a:spcBef>
                <a:spcPct val="2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conclusion</a:t>
            </a:r>
            <a:endParaRPr lang="en-US" sz="4000" dirty="0" smtClean="0">
              <a:solidFill>
                <a:srgbClr val="FF0080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9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 4-Graph-CO2 emissions-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" y="2133600"/>
            <a:ext cx="8153400" cy="4210050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31423" y="1512711"/>
            <a:ext cx="2750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Results CO2 emissions</a:t>
            </a:r>
            <a:endParaRPr lang="en-US" b="1" dirty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9784" y="4887765"/>
            <a:ext cx="2035824" cy="369332"/>
            <a:chOff x="149784" y="4887765"/>
            <a:chExt cx="2035824" cy="369332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49784" y="4887765"/>
              <a:ext cx="4414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FF0080"/>
                  </a:solidFill>
                  <a:latin typeface="Arial"/>
                  <a:cs typeface="Arial"/>
                </a:rPr>
                <a:t>26</a:t>
              </a:r>
              <a:endParaRPr lang="en-US" dirty="0">
                <a:solidFill>
                  <a:srgbClr val="FF0080"/>
                </a:solidFill>
                <a:latin typeface="Arial"/>
                <a:cs typeface="Arial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46254" y="4891783"/>
              <a:ext cx="12393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FF0080"/>
                  </a:solidFill>
                  <a:latin typeface="Arial"/>
                  <a:cs typeface="Arial"/>
                </a:rPr>
                <a:t>Average post</a:t>
              </a:r>
              <a:endParaRPr lang="en-US" sz="1400" dirty="0">
                <a:solidFill>
                  <a:srgbClr val="FF008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861" y="3665326"/>
            <a:ext cx="2073885" cy="438017"/>
            <a:chOff x="31861" y="3665326"/>
            <a:chExt cx="2073885" cy="43801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46254" y="3665326"/>
              <a:ext cx="11594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Average pre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1861" y="3734011"/>
              <a:ext cx="569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100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65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 4-Graph-CO2-Reduction-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2133600"/>
            <a:ext cx="7924800" cy="4181475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1423" y="1512711"/>
            <a:ext cx="3866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Results CO2 emissions reduction</a:t>
            </a:r>
            <a:endParaRPr lang="en-US" b="1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213" y="3340566"/>
            <a:ext cx="6462681" cy="432829"/>
            <a:chOff x="-4277073" y="4891783"/>
            <a:chExt cx="6462681" cy="432829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-4277073" y="4955280"/>
              <a:ext cx="6466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FF0080"/>
                  </a:solidFill>
                  <a:latin typeface="Arial"/>
                  <a:cs typeface="Arial"/>
                </a:rPr>
                <a:t>70%</a:t>
              </a:r>
              <a:endParaRPr lang="en-US" dirty="0">
                <a:solidFill>
                  <a:srgbClr val="FF0080"/>
                </a:solidFill>
                <a:latin typeface="Arial"/>
                <a:cs typeface="Arial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46254" y="4891783"/>
              <a:ext cx="12393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solidFill>
                    <a:srgbClr val="FF0080"/>
                  </a:solidFill>
                  <a:latin typeface="Arial"/>
                  <a:cs typeface="Arial"/>
                </a:rPr>
                <a:t>Average post</a:t>
              </a:r>
              <a:endParaRPr lang="en-US" sz="1400" dirty="0">
                <a:solidFill>
                  <a:srgbClr val="FF008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7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177" y="1535289"/>
            <a:ext cx="1531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b="1" dirty="0" err="1" smtClean="0">
                <a:latin typeface="Arial"/>
                <a:cs typeface="Arial"/>
              </a:rPr>
              <a:t>Programme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8667" y="28226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Launched in </a:t>
            </a:r>
            <a:r>
              <a:rPr lang="en-US" dirty="0" smtClean="0">
                <a:latin typeface="Arial"/>
                <a:cs typeface="Arial"/>
              </a:rPr>
              <a:t>2009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8667" y="40438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100 projects have been </a:t>
            </a:r>
            <a:r>
              <a:rPr lang="en-US" dirty="0" smtClean="0">
                <a:latin typeface="Arial"/>
                <a:cs typeface="Arial"/>
              </a:rPr>
              <a:t>completed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3137" y="4809195"/>
            <a:ext cx="5357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£150,000 funding per dwelling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13137" y="34430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2 phase competition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38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Graph 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1600" y="2145268"/>
            <a:ext cx="7620000" cy="377232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62465" y="4583668"/>
            <a:ext cx="7481535" cy="1664732"/>
            <a:chOff x="1662465" y="4114800"/>
            <a:chExt cx="7481535" cy="1664732"/>
          </a:xfrm>
        </p:grpSpPr>
        <p:grpSp>
          <p:nvGrpSpPr>
            <p:cNvPr id="5" name="Group 4"/>
            <p:cNvGrpSpPr/>
            <p:nvPr/>
          </p:nvGrpSpPr>
          <p:grpSpPr>
            <a:xfrm>
              <a:off x="1662465" y="4191000"/>
              <a:ext cx="7481535" cy="1588532"/>
              <a:chOff x="914400" y="4191000"/>
              <a:chExt cx="7481535" cy="158853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928335" y="4191000"/>
                <a:ext cx="1066800" cy="990600"/>
              </a:xfrm>
              <a:prstGeom prst="roundRect">
                <a:avLst/>
              </a:prstGeom>
              <a:noFill/>
              <a:ln w="25400">
                <a:solidFill>
                  <a:srgbClr val="33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14400" y="5410200"/>
                <a:ext cx="74815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3366FF"/>
                    </a:solidFill>
                    <a:latin typeface="Arial"/>
                    <a:cs typeface="Arial"/>
                  </a:rPr>
                  <a:t>3 projects out of 20 met the target for Primary Energy of 115 kWh/m2.yr</a:t>
                </a:r>
                <a:endParaRPr lang="en-US" dirty="0">
                  <a:solidFill>
                    <a:srgbClr val="3366F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905000" y="4114800"/>
              <a:ext cx="826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  <a:latin typeface="Arial"/>
                  <a:cs typeface="Arial"/>
                </a:rPr>
                <a:t>Target</a:t>
              </a:r>
              <a:endParaRPr lang="en-US" dirty="0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1423" y="1512711"/>
            <a:ext cx="2814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Primary energy demand</a:t>
            </a:r>
            <a:endParaRPr lang="en-US" b="1" dirty="0">
              <a:latin typeface="Arial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3744674"/>
            <a:ext cx="1143794" cy="991394"/>
            <a:chOff x="152400" y="3744674"/>
            <a:chExt cx="1143794" cy="991394"/>
          </a:xfrm>
        </p:grpSpPr>
        <p:sp>
          <p:nvSpPr>
            <p:cNvPr id="12" name="Rectangle 11"/>
            <p:cNvSpPr/>
            <p:nvPr/>
          </p:nvSpPr>
          <p:spPr>
            <a:xfrm>
              <a:off x="152400" y="3937337"/>
              <a:ext cx="1143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70% </a:t>
              </a:r>
            </a:p>
            <a:p>
              <a:r>
                <a:rPr lang="en-US" dirty="0" smtClean="0">
                  <a:latin typeface="Arial"/>
                  <a:cs typeface="Arial"/>
                </a:rPr>
                <a:t>reduction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800100" y="4239974"/>
              <a:ext cx="991394" cy="79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11979" y="4494765"/>
            <a:ext cx="4036841" cy="395191"/>
            <a:chOff x="811979" y="4494765"/>
            <a:chExt cx="4036841" cy="395191"/>
          </a:xfrm>
        </p:grpSpPr>
        <p:sp>
          <p:nvSpPr>
            <p:cNvPr id="10" name="Rectangle 9"/>
            <p:cNvSpPr/>
            <p:nvPr/>
          </p:nvSpPr>
          <p:spPr>
            <a:xfrm>
              <a:off x="3035503" y="4494765"/>
              <a:ext cx="18133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A922BB"/>
                  </a:solidFill>
                  <a:latin typeface="Arial"/>
                  <a:cs typeface="Arial"/>
                </a:rPr>
                <a:t>Average post-retrofit</a:t>
              </a:r>
              <a:endParaRPr lang="en-US" sz="1400" dirty="0">
                <a:solidFill>
                  <a:srgbClr val="A922BB"/>
                </a:solidFill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1979" y="4582179"/>
              <a:ext cx="4842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A922BB"/>
                  </a:solidFill>
                  <a:latin typeface="Arial"/>
                  <a:cs typeface="Arial"/>
                </a:rPr>
                <a:t>161</a:t>
              </a:r>
              <a:endParaRPr lang="en-US" sz="1400" dirty="0">
                <a:solidFill>
                  <a:srgbClr val="A922BB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1185" y="3493157"/>
            <a:ext cx="3999992" cy="405405"/>
            <a:chOff x="811185" y="3493157"/>
            <a:chExt cx="3999992" cy="405405"/>
          </a:xfrm>
        </p:grpSpPr>
        <p:sp>
          <p:nvSpPr>
            <p:cNvPr id="9" name="Rectangle 8"/>
            <p:cNvSpPr/>
            <p:nvPr/>
          </p:nvSpPr>
          <p:spPr>
            <a:xfrm>
              <a:off x="3083095" y="3493157"/>
              <a:ext cx="17280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Average pre-retrofit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1185" y="3590785"/>
              <a:ext cx="4842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595959"/>
                  </a:solidFill>
                  <a:latin typeface="Arial"/>
                  <a:cs typeface="Arial"/>
                </a:rPr>
                <a:t>490</a:t>
              </a:r>
              <a:endParaRPr lang="en-US" sz="1400" dirty="0">
                <a:solidFill>
                  <a:srgbClr val="595959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40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 4-Graph-Airtightness-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256" y="2339620"/>
            <a:ext cx="8091488" cy="4210050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1423" y="1512711"/>
            <a:ext cx="1954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Air permeability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36512" y="4797152"/>
            <a:ext cx="6848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80"/>
                </a:solidFill>
                <a:latin typeface="Arial"/>
                <a:cs typeface="Arial"/>
              </a:rPr>
              <a:t>Post</a:t>
            </a:r>
          </a:p>
          <a:p>
            <a:r>
              <a:rPr lang="en-US" b="1" dirty="0" smtClean="0">
                <a:solidFill>
                  <a:srgbClr val="FF0080"/>
                </a:solidFill>
                <a:latin typeface="Arial"/>
                <a:cs typeface="Arial"/>
              </a:rPr>
              <a:t>4</a:t>
            </a:r>
            <a:endParaRPr lang="en-US" b="1" dirty="0">
              <a:solidFill>
                <a:srgbClr val="FF0080"/>
              </a:solidFill>
              <a:latin typeface="Arial"/>
              <a:cs typeface="Arial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692" y="3717032"/>
            <a:ext cx="563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Pre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~11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519323"/>
            <a:ext cx="8345714" cy="246221"/>
            <a:chOff x="0" y="5555607"/>
            <a:chExt cx="8345714" cy="24622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07571" y="5751286"/>
              <a:ext cx="7638143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5555607"/>
              <a:ext cx="86174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 err="1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PassivHaus</a:t>
              </a:r>
              <a:endParaRPr lang="en-US" sz="1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94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1447800"/>
            <a:ext cx="7924800" cy="4376549"/>
            <a:chOff x="457200" y="1447800"/>
            <a:chExt cx="7924800" cy="4376549"/>
          </a:xfrm>
        </p:grpSpPr>
        <p:pic>
          <p:nvPicPr>
            <p:cNvPr id="4" name="Picture 3" descr="Untitled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7200" y="1447800"/>
              <a:ext cx="7924800" cy="43765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28800" y="5361801"/>
              <a:ext cx="914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Princedale</a:t>
              </a:r>
              <a:endParaRPr lang="en-US" sz="1200" dirty="0"/>
            </a:p>
          </p:txBody>
        </p:sp>
        <p:pic>
          <p:nvPicPr>
            <p:cNvPr id="7" name="Picture 6" descr="url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200" y="5366766"/>
              <a:ext cx="228600" cy="27203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209800" y="6172200"/>
            <a:ext cx="4221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More on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smtClean="0">
                <a:solidFill>
                  <a:srgbClr val="E93B05"/>
                </a:solidFill>
                <a:sym typeface="Wingdings"/>
              </a:rPr>
              <a:t>‘</a:t>
            </a:r>
            <a:r>
              <a:rPr lang="en-US" sz="1600" dirty="0" smtClean="0">
                <a:solidFill>
                  <a:srgbClr val="E93B05"/>
                </a:solidFill>
              </a:rPr>
              <a:t>2012 Conference Presentations’</a:t>
            </a:r>
            <a:endParaRPr lang="en-US" sz="1600" dirty="0">
              <a:solidFill>
                <a:srgbClr val="E93B05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40352" y="2204864"/>
            <a:ext cx="720080" cy="864096"/>
          </a:xfrm>
          <a:prstGeom prst="roundRect">
            <a:avLst/>
          </a:prstGeom>
          <a:noFill/>
          <a:ln w="19050" cmpd="sng">
            <a:solidFill>
              <a:srgbClr val="E93B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9592" y="3140968"/>
            <a:ext cx="432048" cy="2016224"/>
          </a:xfrm>
          <a:prstGeom prst="roundRect">
            <a:avLst/>
          </a:prstGeom>
          <a:noFill/>
          <a:ln w="19050" cmpd="sng">
            <a:solidFill>
              <a:srgbClr val="E93B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3452" y="3708579"/>
            <a:ext cx="7579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	Urgency of retrofitting the UK Housing Stock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453" y="4205883"/>
            <a:ext cx="7579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	Retrofit for the Future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programme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	A platform for engaging the industry into retrofits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452" y="2929203"/>
            <a:ext cx="882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	More research needs to be undertaken on airtightness, costs, 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     procurement, training, methodology…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452" y="5011995"/>
            <a:ext cx="860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	The 20x case studies are a source of information and inspiration </a:t>
            </a:r>
          </a:p>
          <a:p>
            <a:pPr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for others 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452" y="2174651"/>
            <a:ext cx="804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	Results on quality of internal comfort in these retrofits are </a:t>
            </a:r>
          </a:p>
          <a:p>
            <a:pPr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good and encouraging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4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0"/>
            <a:ext cx="6705600" cy="6858000"/>
          </a:xfrm>
          <a:prstGeom prst="rect">
            <a:avLst/>
          </a:prstGeom>
          <a:solidFill>
            <a:srgbClr val="E4E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48000" y="5364560"/>
            <a:ext cx="1905000" cy="1066800"/>
            <a:chOff x="5562600" y="5181600"/>
            <a:chExt cx="1905000" cy="1066800"/>
          </a:xfrm>
        </p:grpSpPr>
        <p:sp>
          <p:nvSpPr>
            <p:cNvPr id="4" name="Rectangle 3"/>
            <p:cNvSpPr/>
            <p:nvPr/>
          </p:nvSpPr>
          <p:spPr>
            <a:xfrm>
              <a:off x="5562600" y="5181600"/>
              <a:ext cx="1905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pic>
          <p:nvPicPr>
            <p:cNvPr id="5" name="Picture 6" descr="pd+p archs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943600"/>
              <a:ext cx="1752600" cy="25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tsb-med.gif"/>
            <p:cNvPicPr>
              <a:picLocks noChangeAspect="1"/>
            </p:cNvPicPr>
            <p:nvPr/>
          </p:nvPicPr>
          <p:blipFill>
            <a:blip r:embed="rId3" cstate="screen">
              <a:lum contrast="1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t="25191" r="1224" b="29008"/>
            <a:stretch>
              <a:fillRect/>
            </a:stretch>
          </p:blipFill>
          <p:spPr bwMode="auto">
            <a:xfrm>
              <a:off x="5562600" y="5486400"/>
              <a:ext cx="1844084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3" descr="RIBA_Publishing_black copy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257801"/>
              <a:ext cx="1752600" cy="197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0" y="914400"/>
            <a:ext cx="24384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3048000"/>
            <a:ext cx="19784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Arial"/>
                <a:cs typeface="Arial"/>
              </a:rPr>
              <a:t>Thank </a:t>
            </a:r>
            <a:r>
              <a:rPr lang="en-US" sz="3000" dirty="0" smtClean="0">
                <a:latin typeface="Arial"/>
                <a:cs typeface="Arial"/>
              </a:rPr>
              <a:t>you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10" name="Picture Placeholder 12" descr="978185946501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2155191"/>
            <a:ext cx="3124200" cy="4321809"/>
          </a:xfrm>
          <a:prstGeom prst="rect">
            <a:avLst/>
          </a:prstGeom>
          <a:effectLst>
            <a:outerShdw blurRad="63500" dist="50800" dir="2700000" algn="tl" rotWithShape="0">
              <a:prstClr val="black">
                <a:alpha val="55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8400" y="0"/>
            <a:ext cx="6705600" cy="15154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3788" y="1142913"/>
            <a:ext cx="38164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/>
                <a:cs typeface="Arial"/>
              </a:rPr>
              <a:t>ribabookshops.com/retrofit</a:t>
            </a:r>
            <a:endParaRPr lang="en-GB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06 at 11.38.0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891" y="2567290"/>
            <a:ext cx="5461000" cy="383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68083" y="2028625"/>
            <a:ext cx="268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www.retrofitanalysis.org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420" y="1462959"/>
            <a:ext cx="3160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b="1" dirty="0" err="1" smtClean="0">
                <a:latin typeface="Arial"/>
                <a:cs typeface="Arial"/>
              </a:rPr>
              <a:t>Programme</a:t>
            </a:r>
            <a:r>
              <a:rPr lang="en-US" b="1" dirty="0" smtClean="0">
                <a:latin typeface="Arial"/>
                <a:cs typeface="Arial"/>
              </a:rPr>
              <a:t> official results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497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existing scheme pie char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261195"/>
            <a:ext cx="33210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00114" y="5553670"/>
            <a:ext cx="332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  <a:sym typeface="Wingdings"/>
              </a:rPr>
              <a:t>Source of CO2 emissions in a standard Victorian House</a:t>
            </a:r>
            <a:endParaRPr lang="en-US" sz="1200" dirty="0"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21238" y="2261195"/>
            <a:ext cx="3565525" cy="3569474"/>
            <a:chOff x="4821238" y="2261195"/>
            <a:chExt cx="3565525" cy="3569474"/>
          </a:xfrm>
        </p:grpSpPr>
        <p:pic>
          <p:nvPicPr>
            <p:cNvPr id="3" name="Picture 6" descr="Screen shot 2010-11-18 at 10.02.16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1238" y="2261195"/>
              <a:ext cx="3565525" cy="329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638800" y="4242395"/>
              <a:ext cx="2199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80% CO2 reduction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21238" y="5553670"/>
              <a:ext cx="3321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  <a:cs typeface="Arial"/>
                  <a:sym typeface="Wingdings"/>
                </a:rPr>
                <a:t>TSB competition target 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9509" y="1512436"/>
            <a:ext cx="52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Aim: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42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2503488"/>
            <a:ext cx="66294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 80% reduction in CO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compared to 1990 emissions</a:t>
            </a:r>
          </a:p>
          <a:p>
            <a:pPr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 CO</a:t>
            </a:r>
            <a:r>
              <a:rPr lang="en-US" baseline="-25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emissions limited to 17 kg/m</a:t>
            </a:r>
            <a:r>
              <a:rPr lang="en-US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.yr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[20 kg/m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.yr for PHPP]</a:t>
            </a:r>
          </a:p>
          <a:p>
            <a:pPr>
              <a:spcAft>
                <a:spcPts val="6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 Primary Energy limited to 115 kWh/m</a:t>
            </a:r>
            <a:r>
              <a:rPr lang="en-US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.yr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[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PassivHaus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is </a:t>
            </a:r>
            <a:r>
              <a:rPr lang="en-US" sz="1200" dirty="0">
                <a:solidFill>
                  <a:srgbClr val="7F7F7F"/>
                </a:solidFill>
                <a:latin typeface="Arial"/>
                <a:cs typeface="Arial"/>
              </a:rPr>
              <a:t>120kWh/m</a:t>
            </a:r>
            <a:r>
              <a:rPr lang="en-US" sz="1200" baseline="3000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lang="en-US" sz="1200" dirty="0">
                <a:solidFill>
                  <a:srgbClr val="7F7F7F"/>
                </a:solidFill>
                <a:latin typeface="Arial"/>
                <a:cs typeface="Arial"/>
              </a:rPr>
              <a:t>.yr ]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4800" y="4114800"/>
            <a:ext cx="4262438" cy="1812925"/>
            <a:chOff x="304800" y="4114800"/>
            <a:chExt cx="4262668" cy="1812161"/>
          </a:xfrm>
        </p:grpSpPr>
        <p:sp>
          <p:nvSpPr>
            <p:cNvPr id="3" name="Rectangle 2"/>
            <p:cNvSpPr/>
            <p:nvPr/>
          </p:nvSpPr>
          <p:spPr>
            <a:xfrm>
              <a:off x="1524066" y="4495639"/>
              <a:ext cx="2544900" cy="1431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dirty="0">
                  <a:latin typeface="Arial"/>
                  <a:cs typeface="Arial"/>
                </a:rPr>
                <a:t> Temperature</a:t>
              </a:r>
            </a:p>
            <a:p>
              <a:pPr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dirty="0">
                  <a:latin typeface="Arial"/>
                  <a:cs typeface="Arial"/>
                </a:rPr>
                <a:t> Relative Humidity</a:t>
              </a:r>
            </a:p>
            <a:p>
              <a:pPr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dirty="0">
                  <a:latin typeface="Arial"/>
                  <a:cs typeface="Arial"/>
                </a:rPr>
                <a:t> CO</a:t>
              </a:r>
              <a:r>
                <a:rPr lang="en-US" baseline="-25000" dirty="0">
                  <a:latin typeface="Arial"/>
                  <a:cs typeface="Arial"/>
                </a:rPr>
                <a:t>2</a:t>
              </a:r>
              <a:r>
                <a:rPr lang="en-US" dirty="0">
                  <a:latin typeface="Arial"/>
                  <a:cs typeface="Arial"/>
                </a:rPr>
                <a:t> concentration</a:t>
              </a:r>
            </a:p>
            <a:p>
              <a:pPr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 (Occupant interviews)</a:t>
              </a:r>
            </a:p>
          </p:txBody>
        </p:sp>
        <p:sp>
          <p:nvSpPr>
            <p:cNvPr id="12295" name="Rectangle 4"/>
            <p:cNvSpPr>
              <a:spLocks noChangeArrowheads="1"/>
            </p:cNvSpPr>
            <p:nvPr/>
          </p:nvSpPr>
          <p:spPr bwMode="auto">
            <a:xfrm>
              <a:off x="304800" y="4114800"/>
              <a:ext cx="42626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b="1">
                  <a:cs typeface="Arial" charset="0"/>
                </a:rPr>
                <a:t>RftF Programme comfort monitoring:</a:t>
              </a:r>
            </a:p>
          </p:txBody>
        </p:sp>
      </p:grp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04800" y="2057400"/>
            <a:ext cx="350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cs typeface="Arial" charset="0"/>
              </a:rPr>
              <a:t>RftF Programme main targets: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4495800"/>
            <a:ext cx="2209800" cy="1066800"/>
          </a:xfrm>
          <a:prstGeom prst="roundRect">
            <a:avLst/>
          </a:prstGeom>
          <a:noFill/>
          <a:ln w="25400">
            <a:solidFill>
              <a:srgbClr val="E93B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2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4648200"/>
            <a:ext cx="2974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 CO2 concentration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	~1000 – 1500ppm </a:t>
            </a:r>
          </a:p>
        </p:txBody>
      </p:sp>
      <p:pic>
        <p:nvPicPr>
          <p:cNvPr id="13314" name="Picture 5" descr="4-Comfort 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27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010400" y="3505200"/>
            <a:ext cx="838200" cy="228600"/>
          </a:xfrm>
          <a:prstGeom prst="roundRect">
            <a:avLst/>
          </a:prstGeom>
          <a:noFill/>
          <a:ln w="25400">
            <a:solidFill>
              <a:srgbClr val="E93B0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990600" y="3354388"/>
            <a:ext cx="4725988" cy="798512"/>
            <a:chOff x="990600" y="3353594"/>
            <a:chExt cx="4725194" cy="798681"/>
          </a:xfrm>
        </p:grpSpPr>
        <p:sp>
          <p:nvSpPr>
            <p:cNvPr id="13321" name="Rectangle 2"/>
            <p:cNvSpPr>
              <a:spLocks noChangeArrowheads="1"/>
            </p:cNvSpPr>
            <p:nvPr/>
          </p:nvSpPr>
          <p:spPr bwMode="auto">
            <a:xfrm>
              <a:off x="990600" y="3429000"/>
              <a:ext cx="2218200" cy="7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buFont typeface="Arial" charset="0"/>
                <a:buChar char="•"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 Relative Humidity</a:t>
              </a:r>
            </a:p>
            <a:p>
              <a:pPr>
                <a:spcAft>
                  <a:spcPts val="600"/>
                </a:spcAft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	~40 – 60%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5448244" y="3619557"/>
              <a:ext cx="533513" cy="1588"/>
            </a:xfrm>
            <a:prstGeom prst="line">
              <a:avLst/>
            </a:prstGeom>
            <a:ln w="38100">
              <a:solidFill>
                <a:srgbClr val="E93B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990600" y="1997075"/>
            <a:ext cx="6780213" cy="2881313"/>
            <a:chOff x="990600" y="1997839"/>
            <a:chExt cx="6781006" cy="2879755"/>
          </a:xfrm>
        </p:grpSpPr>
        <p:sp>
          <p:nvSpPr>
            <p:cNvPr id="13319" name="Rectangle 1"/>
            <p:cNvSpPr>
              <a:spLocks noChangeArrowheads="1"/>
            </p:cNvSpPr>
            <p:nvPr/>
          </p:nvSpPr>
          <p:spPr bwMode="auto">
            <a:xfrm>
              <a:off x="990600" y="1997839"/>
              <a:ext cx="1751839" cy="7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  <a:buFont typeface="Arial" charset="0"/>
                <a:buChar char="•"/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 Temperature:</a:t>
              </a:r>
            </a:p>
            <a:p>
              <a:pPr>
                <a:spcAft>
                  <a:spcPts val="600"/>
                </a:spcAft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	~21</a:t>
              </a:r>
              <a:r>
                <a:rPr lang="en-US" baseline="30000">
                  <a:solidFill>
                    <a:srgbClr val="000000"/>
                  </a:solidFill>
                  <a:cs typeface="Arial" charset="0"/>
                </a:rPr>
                <a:t>o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C</a:t>
              </a:r>
              <a:endParaRPr lang="en-US" baseline="30000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7163522" y="4876007"/>
              <a:ext cx="608084" cy="1587"/>
            </a:xfrm>
            <a:prstGeom prst="line">
              <a:avLst/>
            </a:prstGeom>
            <a:ln w="38100">
              <a:solidFill>
                <a:srgbClr val="E93B0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1423" y="1512711"/>
            <a:ext cx="2184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Comfort definition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68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7800" y="244566"/>
            <a:ext cx="498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0" b="1" dirty="0" smtClean="0">
                <a:solidFill>
                  <a:srgbClr val="000000"/>
                </a:solidFill>
                <a:latin typeface="Arial"/>
                <a:cs typeface="Arial"/>
              </a:rPr>
              <a:t>  POST OCCUPANCY EVALUATION </a:t>
            </a:r>
            <a:r>
              <a:rPr lang="en-US" sz="1200" dirty="0" smtClean="0"/>
              <a:t>| </a:t>
            </a:r>
            <a:r>
              <a:rPr lang="en-US" sz="1050" dirty="0" smtClean="0">
                <a:solidFill>
                  <a:srgbClr val="000000"/>
                </a:solidFill>
                <a:latin typeface="Arial"/>
                <a:cs typeface="Arial"/>
              </a:rPr>
              <a:t>PRINCEDALE ROAD</a:t>
            </a:r>
            <a:endParaRPr lang="en-US" sz="10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88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836613" y="1892301"/>
            <a:ext cx="78628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</a:bodyPr>
          <a:lstStyle/>
          <a:p>
            <a:pPr defTabSz="455613">
              <a:spcBef>
                <a:spcPct val="20000"/>
              </a:spcBef>
            </a:pPr>
            <a:r>
              <a:rPr lang="en-US" sz="4000" dirty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. book</a:t>
            </a:r>
          </a:p>
          <a:p>
            <a:pPr defTabSz="455613">
              <a:spcBef>
                <a:spcPct val="20000"/>
              </a:spcBef>
              <a:spcAft>
                <a:spcPts val="1800"/>
              </a:spcAft>
            </a:pPr>
            <a:endParaRPr lang="en-US" sz="1600" dirty="0" smtClean="0">
              <a:solidFill>
                <a:schemeClr val="bg1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  <a:p>
            <a:pPr defTabSz="455613">
              <a:spcBef>
                <a:spcPct val="20000"/>
              </a:spcBef>
              <a:spcAft>
                <a:spcPts val="18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residential retrofits, 20 case studies</a:t>
            </a:r>
          </a:p>
        </p:txBody>
      </p:sp>
      <p:pic>
        <p:nvPicPr>
          <p:cNvPr id="7" name="Picture 6" descr="pub_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6978" y="5562521"/>
            <a:ext cx="2311400" cy="442210"/>
          </a:xfrm>
          <a:prstGeom prst="rect">
            <a:avLst/>
          </a:prstGeom>
        </p:spPr>
      </p:pic>
      <p:pic>
        <p:nvPicPr>
          <p:cNvPr id="8" name="Picture 7" descr="pd+p archs 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866" y="5638800"/>
            <a:ext cx="2472267" cy="365931"/>
          </a:xfrm>
          <a:prstGeom prst="rect">
            <a:avLst/>
          </a:prstGeom>
        </p:spPr>
      </p:pic>
      <p:pic>
        <p:nvPicPr>
          <p:cNvPr id="9" name="Picture 8" descr="Screen Shot 2013-01-23 at 14.47.0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78" y="5603723"/>
            <a:ext cx="2143654" cy="46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2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653</Words>
  <Application>Microsoft Macintosh PowerPoint</Application>
  <PresentationFormat>On-screen Show (4:3)</PresentationFormat>
  <Paragraphs>185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Passivhaus Trust</dc:creator>
  <cp:lastModifiedBy>Emma Furniss</cp:lastModifiedBy>
  <cp:revision>87</cp:revision>
  <cp:lastPrinted>2013-10-14T22:32:02Z</cp:lastPrinted>
  <dcterms:created xsi:type="dcterms:W3CDTF">2013-10-11T21:59:44Z</dcterms:created>
  <dcterms:modified xsi:type="dcterms:W3CDTF">2014-07-18T15:50:42Z</dcterms:modified>
</cp:coreProperties>
</file>